
<file path=[Content_Types].xml><?xml version="1.0" encoding="utf-8"?>
<Types xmlns="http://schemas.openxmlformats.org/package/2006/content-types">
  <Default Extension="png" ContentType="image/png"/>
  <Default Extension="bin" ContentType="application/vnd.openxmlformats-officedocument.oleObject"/>
  <Default Extension="wmf" ContentType="image/x-wmf"/>
  <Default Extension="jpeg" ContentType="image/jpeg"/>
  <Default Extension="rels" ContentType="application/vnd.openxmlformats-package.relationships+xml"/>
  <Default Extension="xml" ContentType="application/xml"/>
  <Default Extension="wav" ContentType="audio/wav"/>
  <Default Extension="vml" ContentType="application/vnd.openxmlformats-officedocument.vmlDrawing"/>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notesSlides/notesSlide3.xml" ContentType="application/vnd.openxmlformats-officedocument.presentationml.notesSlide+xml"/>
  <Override PartName="/ppt/tags/tag2.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3.xml" ContentType="application/vnd.openxmlformats-officedocument.presentationml.tags+xml"/>
  <Override PartName="/ppt/notesSlides/notesSlide6.xml" ContentType="application/vnd.openxmlformats-officedocument.presentationml.notesSlide+xml"/>
  <Override PartName="/ppt/tags/tag4.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tags/tag5.xml" ContentType="application/vnd.openxmlformats-officedocument.presentationml.tags+xml"/>
  <Override PartName="/ppt/notesSlides/notesSlide9.xml" ContentType="application/vnd.openxmlformats-officedocument.presentationml.notesSlide+xml"/>
  <Override PartName="/ppt/tags/tag6.xml" ContentType="application/vnd.openxmlformats-officedocument.presentationml.tags+xml"/>
  <Override PartName="/ppt/notesSlides/notesSlide10.xml" ContentType="application/vnd.openxmlformats-officedocument.presentationml.notesSlide+xml"/>
  <Override PartName="/ppt/tags/tag7.xml" ContentType="application/vnd.openxmlformats-officedocument.presentationml.tags+xml"/>
  <Override PartName="/ppt/notesSlides/notesSlide11.xml" ContentType="application/vnd.openxmlformats-officedocument.presentationml.notesSlide+xml"/>
  <Override PartName="/ppt/tags/tag8.xml" ContentType="application/vnd.openxmlformats-officedocument.presentationml.tags+xml"/>
  <Override PartName="/ppt/notesSlides/notesSlide12.xml" ContentType="application/vnd.openxmlformats-officedocument.presentationml.notesSlide+xml"/>
  <Override PartName="/ppt/tags/tag9.xml" ContentType="application/vnd.openxmlformats-officedocument.presentationml.tags+xml"/>
  <Override PartName="/ppt/notesSlides/notesSlide13.xml" ContentType="application/vnd.openxmlformats-officedocument.presentationml.notesSlide+xml"/>
  <Override PartName="/ppt/tags/tag10.xml" ContentType="application/vnd.openxmlformats-officedocument.presentationml.tags+xml"/>
  <Override PartName="/ppt/tags/tag11.xml" ContentType="application/vnd.openxmlformats-officedocument.presentationml.tags+xml"/>
  <Override PartName="/ppt/notesSlides/notesSlide14.xml" ContentType="application/vnd.openxmlformats-officedocument.presentationml.notesSlide+xml"/>
  <Override PartName="/ppt/tags/tag12.xml" ContentType="application/vnd.openxmlformats-officedocument.presentationml.tags+xml"/>
  <Override PartName="/ppt/notesSlides/notesSlide15.xml" ContentType="application/vnd.openxmlformats-officedocument.presentationml.notesSlide+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p:sldMasterIdLst>
    <p:sldMasterId id="2147483776" r:id="rId1"/>
  </p:sldMasterIdLst>
  <p:notesMasterIdLst>
    <p:notesMasterId r:id="rId31"/>
  </p:notesMasterIdLst>
  <p:sldIdLst>
    <p:sldId id="256" r:id="rId2"/>
    <p:sldId id="257" r:id="rId3"/>
    <p:sldId id="258" r:id="rId4"/>
    <p:sldId id="260" r:id="rId5"/>
    <p:sldId id="262" r:id="rId6"/>
    <p:sldId id="259" r:id="rId7"/>
    <p:sldId id="261" r:id="rId8"/>
    <p:sldId id="263" r:id="rId9"/>
    <p:sldId id="281" r:id="rId10"/>
    <p:sldId id="265" r:id="rId11"/>
    <p:sldId id="264" r:id="rId12"/>
    <p:sldId id="266" r:id="rId13"/>
    <p:sldId id="267" r:id="rId14"/>
    <p:sldId id="268" r:id="rId15"/>
    <p:sldId id="269" r:id="rId16"/>
    <p:sldId id="270" r:id="rId17"/>
    <p:sldId id="271" r:id="rId18"/>
    <p:sldId id="285" r:id="rId19"/>
    <p:sldId id="272" r:id="rId20"/>
    <p:sldId id="273" r:id="rId21"/>
    <p:sldId id="274" r:id="rId22"/>
    <p:sldId id="284" r:id="rId23"/>
    <p:sldId id="279" r:id="rId24"/>
    <p:sldId id="283" r:id="rId25"/>
    <p:sldId id="275" r:id="rId26"/>
    <p:sldId id="276" r:id="rId27"/>
    <p:sldId id="278" r:id="rId28"/>
    <p:sldId id="282" r:id="rId29"/>
    <p:sldId id="280" r:id="rId30"/>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浅色样式 1 - 强调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9012ECD-51FC-41F1-AA8D-1B2483CD663E}" styleName="浅色样式 2 - 强调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15" autoAdjust="0"/>
    <p:restoredTop sz="75092" autoAdjust="0"/>
  </p:normalViewPr>
  <p:slideViewPr>
    <p:cSldViewPr snapToGrid="0">
      <p:cViewPr varScale="1">
        <p:scale>
          <a:sx n="81" d="100"/>
          <a:sy n="81" d="100"/>
        </p:scale>
        <p:origin x="-1746" y="-90"/>
      </p:cViewPr>
      <p:guideLst>
        <p:guide orient="horz" pos="2160"/>
        <p:guide pos="2880"/>
      </p:guideLst>
    </p:cSldViewPr>
  </p:slideViewPr>
  <p:notesTextViewPr>
    <p:cViewPr>
      <p:scale>
        <a:sx n="3" d="2"/>
        <a:sy n="3" d="2"/>
      </p:scale>
      <p:origin x="0" y="0"/>
    </p:cViewPr>
  </p:notesTextViewPr>
  <p:sorterViewPr>
    <p:cViewPr>
      <p:scale>
        <a:sx n="100" d="100"/>
        <a:sy n="100" d="100"/>
      </p:scale>
      <p:origin x="0" y="138"/>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4.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8.wmf"/></Relationships>
</file>

<file path=ppt/media/image1.jpg>
</file>

<file path=ppt/media/image10.png>
</file>

<file path=ppt/media/image11.png>
</file>

<file path=ppt/media/image12.png>
</file>

<file path=ppt/media/image120.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3.png>
</file>

<file path=ppt/media/image4.wmf>
</file>

<file path=ppt/media/image5.gif>
</file>

<file path=ppt/media/image6.wmf>
</file>

<file path=ppt/media/image7.jpeg>
</file>

<file path=ppt/media/image8.wmf>
</file>

<file path=ppt/media/image9.png>
</file>

<file path=ppt/media/media1.wav>
</file>

<file path=ppt/media/media10.wav>
</file>

<file path=ppt/media/media11.wav>
</file>

<file path=ppt/media/media12.wav>
</file>

<file path=ppt/media/media13.wav>
</file>

<file path=ppt/media/media14.wav>
</file>

<file path=ppt/media/media15.wav>
</file>

<file path=ppt/media/media16.wav>
</file>

<file path=ppt/media/media17.wav>
</file>

<file path=ppt/media/media18.wav>
</file>

<file path=ppt/media/media19.wav>
</file>

<file path=ppt/media/media2.wav>
</file>

<file path=ppt/media/media20.wav>
</file>

<file path=ppt/media/media21.wav>
</file>

<file path=ppt/media/media22.wav>
</file>

<file path=ppt/media/media23.wav>
</file>

<file path=ppt/media/media24.wav>
</file>

<file path=ppt/media/media25.wav>
</file>

<file path=ppt/media/media26.wav>
</file>

<file path=ppt/media/media27.wav>
</file>

<file path=ppt/media/media28.wav>
</file>

<file path=ppt/media/media29.wav>
</file>

<file path=ppt/media/media3.wav>
</file>

<file path=ppt/media/media4.wav>
</file>

<file path=ppt/media/media5.wav>
</file>

<file path=ppt/media/media6.wav>
</file>

<file path=ppt/media/media7.wav>
</file>

<file path=ppt/media/media8.wav>
</file>

<file path=ppt/media/media9.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E26CD76-C2CC-445D-9F3C-6B70A12B1338}" type="datetimeFigureOut">
              <a:rPr lang="zh-CN" altLang="en-US" smtClean="0"/>
              <a:t>2014/9/5</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DFB09CD-A60A-4B81-9D24-9F549200C498}" type="slidenum">
              <a:rPr lang="zh-CN" altLang="en-US" smtClean="0"/>
              <a:t>‹#›</a:t>
            </a:fld>
            <a:endParaRPr lang="zh-CN" altLang="en-US"/>
          </a:p>
        </p:txBody>
      </p:sp>
    </p:spTree>
    <p:extLst>
      <p:ext uri="{BB962C8B-B14F-4D97-AF65-F5344CB8AC3E}">
        <p14:creationId xmlns:p14="http://schemas.microsoft.com/office/powerpoint/2010/main" val="36267258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DFB09CD-A60A-4B81-9D24-9F549200C498}" type="slidenum">
              <a:rPr lang="zh-CN" altLang="en-US" smtClean="0"/>
              <a:t>1</a:t>
            </a:fld>
            <a:endParaRPr lang="zh-CN" altLang="en-US"/>
          </a:p>
        </p:txBody>
      </p:sp>
    </p:spTree>
    <p:extLst>
      <p:ext uri="{BB962C8B-B14F-4D97-AF65-F5344CB8AC3E}">
        <p14:creationId xmlns:p14="http://schemas.microsoft.com/office/powerpoint/2010/main" val="16737506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From 7 min</a:t>
            </a:r>
          </a:p>
          <a:p>
            <a:r>
              <a:rPr lang="en-US" altLang="zh-CN" dirty="0" smtClean="0"/>
              <a:t>Simply say how we extract</a:t>
            </a:r>
            <a:r>
              <a:rPr lang="en-US" altLang="zh-CN" baseline="0" dirty="0" smtClean="0"/>
              <a:t> the meta context</a:t>
            </a:r>
            <a:endParaRPr lang="zh-CN" altLang="en-US" dirty="0"/>
          </a:p>
        </p:txBody>
      </p:sp>
      <p:sp>
        <p:nvSpPr>
          <p:cNvPr id="4" name="灯片编号占位符 3"/>
          <p:cNvSpPr>
            <a:spLocks noGrp="1"/>
          </p:cNvSpPr>
          <p:nvPr>
            <p:ph type="sldNum" sz="quarter" idx="10"/>
          </p:nvPr>
        </p:nvSpPr>
        <p:spPr/>
        <p:txBody>
          <a:bodyPr/>
          <a:lstStyle/>
          <a:p>
            <a:fld id="{ADFB09CD-A60A-4B81-9D24-9F549200C498}" type="slidenum">
              <a:rPr lang="zh-CN" altLang="en-US" smtClean="0"/>
              <a:t>11</a:t>
            </a:fld>
            <a:endParaRPr lang="zh-CN" altLang="en-US"/>
          </a:p>
        </p:txBody>
      </p:sp>
    </p:spTree>
    <p:extLst>
      <p:ext uri="{BB962C8B-B14F-4D97-AF65-F5344CB8AC3E}">
        <p14:creationId xmlns:p14="http://schemas.microsoft.com/office/powerpoint/2010/main" val="36125026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Show</a:t>
            </a:r>
            <a:r>
              <a:rPr lang="en-US" altLang="zh-CN" baseline="0" dirty="0" smtClean="0"/>
              <a:t> case the text context extraction</a:t>
            </a:r>
            <a:endParaRPr lang="zh-CN" altLang="en-US" dirty="0"/>
          </a:p>
        </p:txBody>
      </p:sp>
      <p:sp>
        <p:nvSpPr>
          <p:cNvPr id="4" name="灯片编号占位符 3"/>
          <p:cNvSpPr>
            <a:spLocks noGrp="1"/>
          </p:cNvSpPr>
          <p:nvPr>
            <p:ph type="sldNum" sz="quarter" idx="10"/>
          </p:nvPr>
        </p:nvSpPr>
        <p:spPr/>
        <p:txBody>
          <a:bodyPr/>
          <a:lstStyle/>
          <a:p>
            <a:fld id="{ADFB09CD-A60A-4B81-9D24-9F549200C498}" type="slidenum">
              <a:rPr lang="zh-CN" altLang="en-US" smtClean="0"/>
              <a:t>12</a:t>
            </a:fld>
            <a:endParaRPr lang="zh-CN" altLang="en-US"/>
          </a:p>
        </p:txBody>
      </p:sp>
    </p:spTree>
    <p:extLst>
      <p:ext uri="{BB962C8B-B14F-4D97-AF65-F5344CB8AC3E}">
        <p14:creationId xmlns:p14="http://schemas.microsoft.com/office/powerpoint/2010/main" val="5930410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2 min together</a:t>
            </a:r>
            <a:r>
              <a:rPr lang="en-US" altLang="zh-CN" baseline="0" dirty="0" smtClean="0"/>
              <a:t> with context</a:t>
            </a:r>
            <a:endParaRPr lang="en-US" altLang="zh-CN" dirty="0" smtClean="0"/>
          </a:p>
          <a:p>
            <a:r>
              <a:rPr lang="en-US" altLang="zh-CN" dirty="0" smtClean="0"/>
              <a:t>Explain the process of </a:t>
            </a:r>
            <a:r>
              <a:rPr lang="en-US" altLang="zh-CN" dirty="0" err="1" smtClean="0"/>
              <a:t>wikification</a:t>
            </a:r>
            <a:endParaRPr lang="zh-CN" altLang="en-US" dirty="0"/>
          </a:p>
        </p:txBody>
      </p:sp>
      <p:sp>
        <p:nvSpPr>
          <p:cNvPr id="4" name="灯片编号占位符 3"/>
          <p:cNvSpPr>
            <a:spLocks noGrp="1"/>
          </p:cNvSpPr>
          <p:nvPr>
            <p:ph type="sldNum" sz="quarter" idx="10"/>
          </p:nvPr>
        </p:nvSpPr>
        <p:spPr/>
        <p:txBody>
          <a:bodyPr/>
          <a:lstStyle/>
          <a:p>
            <a:fld id="{ADFB09CD-A60A-4B81-9D24-9F549200C498}" type="slidenum">
              <a:rPr lang="zh-CN" altLang="en-US" smtClean="0"/>
              <a:t>13</a:t>
            </a:fld>
            <a:endParaRPr lang="zh-CN" altLang="en-US"/>
          </a:p>
        </p:txBody>
      </p:sp>
    </p:spTree>
    <p:extLst>
      <p:ext uri="{BB962C8B-B14F-4D97-AF65-F5344CB8AC3E}">
        <p14:creationId xmlns:p14="http://schemas.microsoft.com/office/powerpoint/2010/main" val="153093278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From 9 min</a:t>
            </a:r>
            <a:endParaRPr lang="zh-CN" altLang="en-US" dirty="0"/>
          </a:p>
        </p:txBody>
      </p:sp>
      <p:sp>
        <p:nvSpPr>
          <p:cNvPr id="4" name="灯片编号占位符 3"/>
          <p:cNvSpPr>
            <a:spLocks noGrp="1"/>
          </p:cNvSpPr>
          <p:nvPr>
            <p:ph type="sldNum" sz="quarter" idx="10"/>
          </p:nvPr>
        </p:nvSpPr>
        <p:spPr/>
        <p:txBody>
          <a:bodyPr/>
          <a:lstStyle/>
          <a:p>
            <a:fld id="{ADFB09CD-A60A-4B81-9D24-9F549200C498}" type="slidenum">
              <a:rPr lang="zh-CN" altLang="en-US" smtClean="0"/>
              <a:t>14</a:t>
            </a:fld>
            <a:endParaRPr lang="zh-CN" altLang="en-US"/>
          </a:p>
        </p:txBody>
      </p:sp>
    </p:spTree>
    <p:extLst>
      <p:ext uri="{BB962C8B-B14F-4D97-AF65-F5344CB8AC3E}">
        <p14:creationId xmlns:p14="http://schemas.microsoft.com/office/powerpoint/2010/main" val="324881554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DFB09CD-A60A-4B81-9D24-9F549200C498}" type="slidenum">
              <a:rPr lang="zh-CN" altLang="en-US" smtClean="0"/>
              <a:t>16</a:t>
            </a:fld>
            <a:endParaRPr lang="zh-CN" altLang="en-US"/>
          </a:p>
        </p:txBody>
      </p:sp>
    </p:spTree>
    <p:extLst>
      <p:ext uri="{BB962C8B-B14F-4D97-AF65-F5344CB8AC3E}">
        <p14:creationId xmlns:p14="http://schemas.microsoft.com/office/powerpoint/2010/main" val="22857428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From 10 min</a:t>
            </a:r>
            <a:endParaRPr lang="zh-CN" altLang="en-US" dirty="0"/>
          </a:p>
        </p:txBody>
      </p:sp>
      <p:sp>
        <p:nvSpPr>
          <p:cNvPr id="4" name="灯片编号占位符 3"/>
          <p:cNvSpPr>
            <a:spLocks noGrp="1"/>
          </p:cNvSpPr>
          <p:nvPr>
            <p:ph type="sldNum" sz="quarter" idx="10"/>
          </p:nvPr>
        </p:nvSpPr>
        <p:spPr/>
        <p:txBody>
          <a:bodyPr/>
          <a:lstStyle/>
          <a:p>
            <a:fld id="{ADFB09CD-A60A-4B81-9D24-9F549200C498}" type="slidenum">
              <a:rPr lang="zh-CN" altLang="en-US" smtClean="0"/>
              <a:t>17</a:t>
            </a:fld>
            <a:endParaRPr lang="zh-CN" altLang="en-US"/>
          </a:p>
        </p:txBody>
      </p:sp>
    </p:spTree>
    <p:extLst>
      <p:ext uri="{BB962C8B-B14F-4D97-AF65-F5344CB8AC3E}">
        <p14:creationId xmlns:p14="http://schemas.microsoft.com/office/powerpoint/2010/main" val="294771851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From 11 min, this slide you want to</a:t>
            </a:r>
            <a:r>
              <a:rPr lang="en-US" altLang="zh-CN" baseline="0" dirty="0" smtClean="0"/>
              <a:t> leave more time to explain</a:t>
            </a:r>
            <a:endParaRPr lang="zh-CN" altLang="en-US" dirty="0"/>
          </a:p>
        </p:txBody>
      </p:sp>
      <p:sp>
        <p:nvSpPr>
          <p:cNvPr id="4" name="灯片编号占位符 3"/>
          <p:cNvSpPr>
            <a:spLocks noGrp="1"/>
          </p:cNvSpPr>
          <p:nvPr>
            <p:ph type="sldNum" sz="quarter" idx="10"/>
          </p:nvPr>
        </p:nvSpPr>
        <p:spPr/>
        <p:txBody>
          <a:bodyPr/>
          <a:lstStyle/>
          <a:p>
            <a:fld id="{ADFB09CD-A60A-4B81-9D24-9F549200C498}" type="slidenum">
              <a:rPr lang="zh-CN" altLang="en-US" smtClean="0"/>
              <a:t>21</a:t>
            </a:fld>
            <a:endParaRPr lang="zh-CN" altLang="en-US"/>
          </a:p>
        </p:txBody>
      </p:sp>
    </p:spTree>
    <p:extLst>
      <p:ext uri="{BB962C8B-B14F-4D97-AF65-F5344CB8AC3E}">
        <p14:creationId xmlns:p14="http://schemas.microsoft.com/office/powerpoint/2010/main" val="165416490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From 13 min</a:t>
            </a:r>
            <a:endParaRPr lang="zh-CN" altLang="en-US" dirty="0"/>
          </a:p>
        </p:txBody>
      </p:sp>
      <p:sp>
        <p:nvSpPr>
          <p:cNvPr id="4" name="灯片编号占位符 3"/>
          <p:cNvSpPr>
            <a:spLocks noGrp="1"/>
          </p:cNvSpPr>
          <p:nvPr>
            <p:ph type="sldNum" sz="quarter" idx="10"/>
          </p:nvPr>
        </p:nvSpPr>
        <p:spPr/>
        <p:txBody>
          <a:bodyPr/>
          <a:lstStyle/>
          <a:p>
            <a:fld id="{ADFB09CD-A60A-4B81-9D24-9F549200C498}" type="slidenum">
              <a:rPr lang="zh-CN" altLang="en-US" smtClean="0"/>
              <a:t>22</a:t>
            </a:fld>
            <a:endParaRPr lang="zh-CN" altLang="en-US"/>
          </a:p>
        </p:txBody>
      </p:sp>
    </p:spTree>
    <p:extLst>
      <p:ext uri="{BB962C8B-B14F-4D97-AF65-F5344CB8AC3E}">
        <p14:creationId xmlns:p14="http://schemas.microsoft.com/office/powerpoint/2010/main" val="289361610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DFB09CD-A60A-4B81-9D24-9F549200C498}" type="slidenum">
              <a:rPr lang="zh-CN" altLang="en-US" smtClean="0"/>
              <a:t>23</a:t>
            </a:fld>
            <a:endParaRPr lang="zh-CN" altLang="en-US"/>
          </a:p>
        </p:txBody>
      </p:sp>
    </p:spTree>
    <p:extLst>
      <p:ext uri="{BB962C8B-B14F-4D97-AF65-F5344CB8AC3E}">
        <p14:creationId xmlns:p14="http://schemas.microsoft.com/office/powerpoint/2010/main" val="261585297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From 14 min</a:t>
            </a:r>
            <a:endParaRPr lang="zh-CN" altLang="en-US" dirty="0"/>
          </a:p>
        </p:txBody>
      </p:sp>
      <p:sp>
        <p:nvSpPr>
          <p:cNvPr id="4" name="灯片编号占位符 3"/>
          <p:cNvSpPr>
            <a:spLocks noGrp="1"/>
          </p:cNvSpPr>
          <p:nvPr>
            <p:ph type="sldNum" sz="quarter" idx="10"/>
          </p:nvPr>
        </p:nvSpPr>
        <p:spPr/>
        <p:txBody>
          <a:bodyPr/>
          <a:lstStyle/>
          <a:p>
            <a:fld id="{ADFB09CD-A60A-4B81-9D24-9F549200C498}" type="slidenum">
              <a:rPr lang="zh-CN" altLang="en-US" smtClean="0"/>
              <a:t>25</a:t>
            </a:fld>
            <a:endParaRPr lang="zh-CN" altLang="en-US"/>
          </a:p>
        </p:txBody>
      </p:sp>
    </p:spTree>
    <p:extLst>
      <p:ext uri="{BB962C8B-B14F-4D97-AF65-F5344CB8AC3E}">
        <p14:creationId xmlns:p14="http://schemas.microsoft.com/office/powerpoint/2010/main" val="41574349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From 0</a:t>
            </a:r>
            <a:r>
              <a:rPr lang="en-US" altLang="zh-CN" baseline="0" dirty="0" smtClean="0"/>
              <a:t> min</a:t>
            </a:r>
            <a:endParaRPr lang="zh-CN" altLang="en-US" dirty="0"/>
          </a:p>
        </p:txBody>
      </p:sp>
      <p:sp>
        <p:nvSpPr>
          <p:cNvPr id="4" name="灯片编号占位符 3"/>
          <p:cNvSpPr>
            <a:spLocks noGrp="1"/>
          </p:cNvSpPr>
          <p:nvPr>
            <p:ph type="sldNum" sz="quarter" idx="10"/>
          </p:nvPr>
        </p:nvSpPr>
        <p:spPr/>
        <p:txBody>
          <a:bodyPr/>
          <a:lstStyle/>
          <a:p>
            <a:fld id="{ADFB09CD-A60A-4B81-9D24-9F549200C498}" type="slidenum">
              <a:rPr lang="zh-CN" altLang="en-US" smtClean="0"/>
              <a:t>2</a:t>
            </a:fld>
            <a:endParaRPr lang="zh-CN" altLang="en-US"/>
          </a:p>
        </p:txBody>
      </p:sp>
    </p:spTree>
    <p:extLst>
      <p:ext uri="{BB962C8B-B14F-4D97-AF65-F5344CB8AC3E}">
        <p14:creationId xmlns:p14="http://schemas.microsoft.com/office/powerpoint/2010/main" val="332221387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End with 16 - 17 min</a:t>
            </a:r>
            <a:endParaRPr lang="zh-CN" altLang="en-US" dirty="0"/>
          </a:p>
        </p:txBody>
      </p:sp>
      <p:sp>
        <p:nvSpPr>
          <p:cNvPr id="4" name="灯片编号占位符 3"/>
          <p:cNvSpPr>
            <a:spLocks noGrp="1"/>
          </p:cNvSpPr>
          <p:nvPr>
            <p:ph type="sldNum" sz="quarter" idx="10"/>
          </p:nvPr>
        </p:nvSpPr>
        <p:spPr/>
        <p:txBody>
          <a:bodyPr/>
          <a:lstStyle/>
          <a:p>
            <a:fld id="{ADFB09CD-A60A-4B81-9D24-9F549200C498}" type="slidenum">
              <a:rPr lang="zh-CN" altLang="en-US" smtClean="0"/>
              <a:t>28</a:t>
            </a:fld>
            <a:endParaRPr lang="zh-CN" altLang="en-US"/>
          </a:p>
        </p:txBody>
      </p:sp>
    </p:spTree>
    <p:extLst>
      <p:ext uri="{BB962C8B-B14F-4D97-AF65-F5344CB8AC3E}">
        <p14:creationId xmlns:p14="http://schemas.microsoft.com/office/powerpoint/2010/main" val="1365847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John needs to</a:t>
            </a:r>
            <a:r>
              <a:rPr lang="en-US" altLang="zh-CN" baseline="0" dirty="0" smtClean="0"/>
              <a:t> search for images of beans to prepare his presentation. He input the query term bean and Google returns him the results as a mixture of several entities related to bean, including 5 related persons and the bean he wants to search. He feels difficult to look for images of beans, to say nothing of choosing from them.</a:t>
            </a:r>
            <a:endParaRPr lang="zh-CN" altLang="en-US" dirty="0"/>
          </a:p>
        </p:txBody>
      </p:sp>
      <p:sp>
        <p:nvSpPr>
          <p:cNvPr id="4" name="灯片编号占位符 3"/>
          <p:cNvSpPr>
            <a:spLocks noGrp="1"/>
          </p:cNvSpPr>
          <p:nvPr>
            <p:ph type="sldNum" sz="quarter" idx="10"/>
          </p:nvPr>
        </p:nvSpPr>
        <p:spPr/>
        <p:txBody>
          <a:bodyPr/>
          <a:lstStyle/>
          <a:p>
            <a:fld id="{ADFB09CD-A60A-4B81-9D24-9F549200C498}" type="slidenum">
              <a:rPr lang="zh-CN" altLang="en-US" smtClean="0"/>
              <a:t>3</a:t>
            </a:fld>
            <a:endParaRPr lang="zh-CN" altLang="en-US"/>
          </a:p>
        </p:txBody>
      </p:sp>
    </p:spTree>
    <p:extLst>
      <p:ext uri="{BB962C8B-B14F-4D97-AF65-F5344CB8AC3E}">
        <p14:creationId xmlns:p14="http://schemas.microsoft.com/office/powerpoint/2010/main" val="33822442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If the image result is clustered, John</a:t>
            </a:r>
            <a:r>
              <a:rPr lang="en-US" altLang="zh-CN" baseline="0" dirty="0" smtClean="0"/>
              <a:t> may feel it convenient to find out images for beans and know what are the other entities by checking the representative terms that used to characterize the entity. John can even look for more images about one entity if he click on one of the cluster, then the system uses those representative terms as keywords to search for images that highly related to the entity that John clicks. Therefore, we aims to provide to outcomes in our framework. One is the clusters of entities, the other is the representative terms for each entity.</a:t>
            </a:r>
            <a:endParaRPr lang="zh-CN" altLang="en-US" dirty="0"/>
          </a:p>
        </p:txBody>
      </p:sp>
      <p:sp>
        <p:nvSpPr>
          <p:cNvPr id="4" name="灯片编号占位符 3"/>
          <p:cNvSpPr>
            <a:spLocks noGrp="1"/>
          </p:cNvSpPr>
          <p:nvPr>
            <p:ph type="sldNum" sz="quarter" idx="10"/>
          </p:nvPr>
        </p:nvSpPr>
        <p:spPr/>
        <p:txBody>
          <a:bodyPr/>
          <a:lstStyle/>
          <a:p>
            <a:fld id="{ADFB09CD-A60A-4B81-9D24-9F549200C498}" type="slidenum">
              <a:rPr lang="zh-CN" altLang="en-US" smtClean="0"/>
              <a:t>4</a:t>
            </a:fld>
            <a:endParaRPr lang="zh-CN" altLang="en-US"/>
          </a:p>
        </p:txBody>
      </p:sp>
    </p:spTree>
    <p:extLst>
      <p:ext uri="{BB962C8B-B14F-4D97-AF65-F5344CB8AC3E}">
        <p14:creationId xmlns:p14="http://schemas.microsoft.com/office/powerpoint/2010/main" val="22849842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From 2 min</a:t>
            </a:r>
            <a:endParaRPr lang="zh-CN" altLang="en-US" dirty="0"/>
          </a:p>
        </p:txBody>
      </p:sp>
      <p:sp>
        <p:nvSpPr>
          <p:cNvPr id="4" name="灯片编号占位符 3"/>
          <p:cNvSpPr>
            <a:spLocks noGrp="1"/>
          </p:cNvSpPr>
          <p:nvPr>
            <p:ph type="sldNum" sz="quarter" idx="10"/>
          </p:nvPr>
        </p:nvSpPr>
        <p:spPr/>
        <p:txBody>
          <a:bodyPr/>
          <a:lstStyle/>
          <a:p>
            <a:fld id="{ADFB09CD-A60A-4B81-9D24-9F549200C498}" type="slidenum">
              <a:rPr lang="zh-CN" altLang="en-US" smtClean="0"/>
              <a:t>5</a:t>
            </a:fld>
            <a:endParaRPr lang="zh-CN" altLang="en-US"/>
          </a:p>
        </p:txBody>
      </p:sp>
    </p:spTree>
    <p:extLst>
      <p:ext uri="{BB962C8B-B14F-4D97-AF65-F5344CB8AC3E}">
        <p14:creationId xmlns:p14="http://schemas.microsoft.com/office/powerpoint/2010/main" val="31757013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DFB09CD-A60A-4B81-9D24-9F549200C498}" type="slidenum">
              <a:rPr lang="zh-CN" altLang="en-US" smtClean="0"/>
              <a:t>6</a:t>
            </a:fld>
            <a:endParaRPr lang="zh-CN" altLang="en-US"/>
          </a:p>
        </p:txBody>
      </p:sp>
    </p:spTree>
    <p:extLst>
      <p:ext uri="{BB962C8B-B14F-4D97-AF65-F5344CB8AC3E}">
        <p14:creationId xmlns:p14="http://schemas.microsoft.com/office/powerpoint/2010/main" val="16252205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Explain the problem</a:t>
            </a:r>
            <a:r>
              <a:rPr lang="en-US" altLang="zh-CN" baseline="0" dirty="0" smtClean="0"/>
              <a:t> of the context-based approach using the two photos with suits and the one with like a pope. </a:t>
            </a:r>
          </a:p>
          <a:p>
            <a:endParaRPr lang="zh-CN" altLang="en-US" dirty="0"/>
          </a:p>
        </p:txBody>
      </p:sp>
      <p:sp>
        <p:nvSpPr>
          <p:cNvPr id="4" name="灯片编号占位符 3"/>
          <p:cNvSpPr>
            <a:spLocks noGrp="1"/>
          </p:cNvSpPr>
          <p:nvPr>
            <p:ph type="sldNum" sz="quarter" idx="10"/>
          </p:nvPr>
        </p:nvSpPr>
        <p:spPr/>
        <p:txBody>
          <a:bodyPr/>
          <a:lstStyle/>
          <a:p>
            <a:fld id="{ADFB09CD-A60A-4B81-9D24-9F549200C498}" type="slidenum">
              <a:rPr lang="zh-CN" altLang="en-US" smtClean="0"/>
              <a:t>7</a:t>
            </a:fld>
            <a:endParaRPr lang="zh-CN" altLang="en-US"/>
          </a:p>
        </p:txBody>
      </p:sp>
    </p:spTree>
    <p:extLst>
      <p:ext uri="{BB962C8B-B14F-4D97-AF65-F5344CB8AC3E}">
        <p14:creationId xmlns:p14="http://schemas.microsoft.com/office/powerpoint/2010/main" val="25512717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From 5</a:t>
            </a:r>
            <a:r>
              <a:rPr lang="en-US" altLang="zh-CN" baseline="0" dirty="0" smtClean="0"/>
              <a:t> min</a:t>
            </a:r>
            <a:endParaRPr lang="zh-CN" altLang="en-US" dirty="0"/>
          </a:p>
        </p:txBody>
      </p:sp>
      <p:sp>
        <p:nvSpPr>
          <p:cNvPr id="4" name="灯片编号占位符 3"/>
          <p:cNvSpPr>
            <a:spLocks noGrp="1"/>
          </p:cNvSpPr>
          <p:nvPr>
            <p:ph type="sldNum" sz="quarter" idx="10"/>
          </p:nvPr>
        </p:nvSpPr>
        <p:spPr/>
        <p:txBody>
          <a:bodyPr/>
          <a:lstStyle/>
          <a:p>
            <a:fld id="{ADFB09CD-A60A-4B81-9D24-9F549200C498}" type="slidenum">
              <a:rPr lang="zh-CN" altLang="en-US" smtClean="0"/>
              <a:t>9</a:t>
            </a:fld>
            <a:endParaRPr lang="zh-CN" altLang="en-US"/>
          </a:p>
        </p:txBody>
      </p:sp>
    </p:spTree>
    <p:extLst>
      <p:ext uri="{BB962C8B-B14F-4D97-AF65-F5344CB8AC3E}">
        <p14:creationId xmlns:p14="http://schemas.microsoft.com/office/powerpoint/2010/main" val="34588578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AutoNum type="arabicPeriod"/>
            </a:pPr>
            <a:r>
              <a:rPr lang="en-US" altLang="zh-CN" dirty="0" smtClean="0"/>
              <a:t>Introduce two</a:t>
            </a:r>
            <a:r>
              <a:rPr lang="en-US" altLang="zh-CN" baseline="0" dirty="0" smtClean="0"/>
              <a:t> context extraction components in the red box, explain why the text context extraction is put online</a:t>
            </a:r>
          </a:p>
          <a:p>
            <a:pPr marL="228600" indent="-228600">
              <a:buAutoNum type="arabicPeriod"/>
            </a:pPr>
            <a:r>
              <a:rPr lang="en-US" altLang="zh-CN" baseline="0" dirty="0" smtClean="0"/>
              <a:t>Highlight conceptualization and the clustering process</a:t>
            </a:r>
          </a:p>
          <a:p>
            <a:pPr marL="228600" indent="-228600">
              <a:buAutoNum type="arabicPeriod"/>
            </a:pPr>
            <a:r>
              <a:rPr lang="en-US" altLang="zh-CN" baseline="0" dirty="0" smtClean="0"/>
              <a:t>Explain the online process</a:t>
            </a:r>
            <a:endParaRPr lang="zh-CN" altLang="en-US" dirty="0"/>
          </a:p>
        </p:txBody>
      </p:sp>
      <p:sp>
        <p:nvSpPr>
          <p:cNvPr id="4" name="灯片编号占位符 3"/>
          <p:cNvSpPr>
            <a:spLocks noGrp="1"/>
          </p:cNvSpPr>
          <p:nvPr>
            <p:ph type="sldNum" sz="quarter" idx="10"/>
          </p:nvPr>
        </p:nvSpPr>
        <p:spPr/>
        <p:txBody>
          <a:bodyPr/>
          <a:lstStyle/>
          <a:p>
            <a:fld id="{ADFB09CD-A60A-4B81-9D24-9F549200C498}" type="slidenum">
              <a:rPr lang="zh-CN" altLang="en-US" smtClean="0"/>
              <a:t>10</a:t>
            </a:fld>
            <a:endParaRPr lang="zh-CN" altLang="en-US"/>
          </a:p>
        </p:txBody>
      </p:sp>
    </p:spTree>
    <p:extLst>
      <p:ext uri="{BB962C8B-B14F-4D97-AF65-F5344CB8AC3E}">
        <p14:creationId xmlns:p14="http://schemas.microsoft.com/office/powerpoint/2010/main" val="424365360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标题幻灯片">
    <p:spTree>
      <p:nvGrpSpPr>
        <p:cNvPr id="1" name=""/>
        <p:cNvGrpSpPr/>
        <p:nvPr/>
      </p:nvGrpSpPr>
      <p:grpSpPr>
        <a:xfrm>
          <a:off x="0" y="0"/>
          <a:ext cx="0" cy="0"/>
          <a:chOff x="0" y="0"/>
          <a:chExt cx="0" cy="0"/>
        </a:xfrm>
      </p:grpSpPr>
      <p:pic>
        <p:nvPicPr>
          <p:cNvPr id="28" name="图片 2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03" y="-16648"/>
            <a:ext cx="9144000" cy="3438144"/>
          </a:xfrm>
          <a:prstGeom prst="rect">
            <a:avLst/>
          </a:prstGeom>
        </p:spPr>
      </p:pic>
      <p:sp>
        <p:nvSpPr>
          <p:cNvPr id="17" name="矩形 16"/>
          <p:cNvSpPr/>
          <p:nvPr/>
        </p:nvSpPr>
        <p:spPr>
          <a:xfrm>
            <a:off x="-3003" y="-9734"/>
            <a:ext cx="9144000" cy="3390487"/>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 name="组合 23"/>
          <p:cNvGrpSpPr/>
          <p:nvPr/>
        </p:nvGrpSpPr>
        <p:grpSpPr>
          <a:xfrm>
            <a:off x="-684" y="2005377"/>
            <a:ext cx="9144000" cy="3109559"/>
            <a:chOff x="0" y="2084498"/>
            <a:chExt cx="9144000" cy="3109559"/>
          </a:xfrm>
        </p:grpSpPr>
        <p:sp>
          <p:nvSpPr>
            <p:cNvPr id="22" name="任意多边形 21"/>
            <p:cNvSpPr/>
            <p:nvPr userDrawn="1"/>
          </p:nvSpPr>
          <p:spPr>
            <a:xfrm>
              <a:off x="0" y="2084498"/>
              <a:ext cx="2673708" cy="2522180"/>
            </a:xfrm>
            <a:custGeom>
              <a:avLst/>
              <a:gdLst>
                <a:gd name="connsiteX0" fmla="*/ 1246338 w 2673708"/>
                <a:gd name="connsiteY0" fmla="*/ 0 h 2522180"/>
                <a:gd name="connsiteX1" fmla="*/ 2673708 w 2673708"/>
                <a:gd name="connsiteY1" fmla="*/ 1261090 h 2522180"/>
                <a:gd name="connsiteX2" fmla="*/ 1246338 w 2673708"/>
                <a:gd name="connsiteY2" fmla="*/ 2522180 h 2522180"/>
                <a:gd name="connsiteX3" fmla="*/ 62740 w 2673708"/>
                <a:gd name="connsiteY3" fmla="*/ 1966178 h 2522180"/>
                <a:gd name="connsiteX4" fmla="*/ 0 w 2673708"/>
                <a:gd name="connsiteY4" fmla="*/ 1874935 h 2522180"/>
                <a:gd name="connsiteX5" fmla="*/ 0 w 2673708"/>
                <a:gd name="connsiteY5" fmla="*/ 647246 h 2522180"/>
                <a:gd name="connsiteX6" fmla="*/ 62740 w 2673708"/>
                <a:gd name="connsiteY6" fmla="*/ 556003 h 2522180"/>
                <a:gd name="connsiteX7" fmla="*/ 1246338 w 2673708"/>
                <a:gd name="connsiteY7" fmla="*/ 0 h 2522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708" h="2522180">
                  <a:moveTo>
                    <a:pt x="1246338" y="0"/>
                  </a:moveTo>
                  <a:cubicBezTo>
                    <a:pt x="2034653" y="0"/>
                    <a:pt x="2673708" y="564609"/>
                    <a:pt x="2673708" y="1261090"/>
                  </a:cubicBezTo>
                  <a:cubicBezTo>
                    <a:pt x="2673708" y="1957571"/>
                    <a:pt x="2034653" y="2522180"/>
                    <a:pt x="1246338" y="2522180"/>
                  </a:cubicBezTo>
                  <a:cubicBezTo>
                    <a:pt x="753641" y="2522180"/>
                    <a:pt x="319249" y="2301630"/>
                    <a:pt x="62740" y="1966178"/>
                  </a:cubicBezTo>
                  <a:lnTo>
                    <a:pt x="0" y="1874935"/>
                  </a:lnTo>
                  <a:lnTo>
                    <a:pt x="0" y="647246"/>
                  </a:lnTo>
                  <a:lnTo>
                    <a:pt x="62740" y="556003"/>
                  </a:lnTo>
                  <a:cubicBezTo>
                    <a:pt x="319249" y="220551"/>
                    <a:pt x="753641" y="0"/>
                    <a:pt x="124633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1" name="椭圆 10"/>
            <p:cNvSpPr/>
            <p:nvPr userDrawn="1"/>
          </p:nvSpPr>
          <p:spPr>
            <a:xfrm>
              <a:off x="1430774" y="2460737"/>
              <a:ext cx="2854740" cy="2733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userDrawn="1"/>
          </p:nvSpPr>
          <p:spPr>
            <a:xfrm>
              <a:off x="3185823" y="2437844"/>
              <a:ext cx="2854740" cy="252217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userDrawn="1"/>
          </p:nvSpPr>
          <p:spPr>
            <a:xfrm>
              <a:off x="4967948" y="2155313"/>
              <a:ext cx="2854740" cy="252217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任意多边形 22"/>
            <p:cNvSpPr/>
            <p:nvPr userDrawn="1"/>
          </p:nvSpPr>
          <p:spPr>
            <a:xfrm>
              <a:off x="6368242" y="2532907"/>
              <a:ext cx="2775758" cy="2522180"/>
            </a:xfrm>
            <a:custGeom>
              <a:avLst/>
              <a:gdLst>
                <a:gd name="connsiteX0" fmla="*/ 1427370 w 2775758"/>
                <a:gd name="connsiteY0" fmla="*/ 0 h 2522180"/>
                <a:gd name="connsiteX1" fmla="*/ 2742570 w 2775758"/>
                <a:gd name="connsiteY1" fmla="*/ 770217 h 2522180"/>
                <a:gd name="connsiteX2" fmla="*/ 2775758 w 2775758"/>
                <a:gd name="connsiteY2" fmla="*/ 850330 h 2522180"/>
                <a:gd name="connsiteX3" fmla="*/ 2775758 w 2775758"/>
                <a:gd name="connsiteY3" fmla="*/ 1671851 h 2522180"/>
                <a:gd name="connsiteX4" fmla="*/ 2742570 w 2775758"/>
                <a:gd name="connsiteY4" fmla="*/ 1751964 h 2522180"/>
                <a:gd name="connsiteX5" fmla="*/ 1427370 w 2775758"/>
                <a:gd name="connsiteY5" fmla="*/ 2522180 h 2522180"/>
                <a:gd name="connsiteX6" fmla="*/ 0 w 2775758"/>
                <a:gd name="connsiteY6" fmla="*/ 1261090 h 2522180"/>
                <a:gd name="connsiteX7" fmla="*/ 1427370 w 2775758"/>
                <a:gd name="connsiteY7" fmla="*/ 0 h 2522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75758" h="2522180">
                  <a:moveTo>
                    <a:pt x="1427370" y="0"/>
                  </a:moveTo>
                  <a:cubicBezTo>
                    <a:pt x="2018607" y="0"/>
                    <a:pt x="2525884" y="317593"/>
                    <a:pt x="2742570" y="770217"/>
                  </a:cubicBezTo>
                  <a:lnTo>
                    <a:pt x="2775758" y="850330"/>
                  </a:lnTo>
                  <a:lnTo>
                    <a:pt x="2775758" y="1671851"/>
                  </a:lnTo>
                  <a:lnTo>
                    <a:pt x="2742570" y="1751964"/>
                  </a:lnTo>
                  <a:cubicBezTo>
                    <a:pt x="2525884" y="2204588"/>
                    <a:pt x="2018607" y="2522180"/>
                    <a:pt x="1427370" y="2522180"/>
                  </a:cubicBezTo>
                  <a:cubicBezTo>
                    <a:pt x="639055" y="2522180"/>
                    <a:pt x="0" y="1957571"/>
                    <a:pt x="0" y="1261090"/>
                  </a:cubicBezTo>
                  <a:cubicBezTo>
                    <a:pt x="0" y="564609"/>
                    <a:pt x="639055" y="0"/>
                    <a:pt x="142737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sp>
        <p:nvSpPr>
          <p:cNvPr id="4" name="KSO_FD"/>
          <p:cNvSpPr>
            <a:spLocks noGrp="1"/>
          </p:cNvSpPr>
          <p:nvPr>
            <p:ph type="dt" sz="half" idx="10"/>
          </p:nvPr>
        </p:nvSpPr>
        <p:spPr/>
        <p:txBody>
          <a:bodyPr/>
          <a:lstStyle/>
          <a:p>
            <a:fld id="{4A1CA554-E5EB-4CFD-984E-4F39F1C4BF8F}" type="datetime1">
              <a:rPr lang="zh-CN" altLang="en-US" smtClean="0"/>
              <a:t>2014/9/5</a:t>
            </a:fld>
            <a:endParaRPr lang="zh-CN" altLang="en-US"/>
          </a:p>
        </p:txBody>
      </p:sp>
      <p:sp>
        <p:nvSpPr>
          <p:cNvPr id="5" name="KSO_FT"/>
          <p:cNvSpPr>
            <a:spLocks noGrp="1"/>
          </p:cNvSpPr>
          <p:nvPr>
            <p:ph type="ftr" sz="quarter" idx="11"/>
          </p:nvPr>
        </p:nvSpPr>
        <p:spPr/>
        <p:txBody>
          <a:bodyPr/>
          <a:lstStyle/>
          <a:p>
            <a:endParaRPr lang="zh-CN" altLang="en-US"/>
          </a:p>
        </p:txBody>
      </p:sp>
      <p:sp>
        <p:nvSpPr>
          <p:cNvPr id="6" name="KSO_FN"/>
          <p:cNvSpPr>
            <a:spLocks noGrp="1"/>
          </p:cNvSpPr>
          <p:nvPr>
            <p:ph type="sldNum" sz="quarter" idx="12"/>
          </p:nvPr>
        </p:nvSpPr>
        <p:spPr/>
        <p:txBody>
          <a:bodyPr/>
          <a:lstStyle/>
          <a:p>
            <a:fld id="{6A5238FC-BF8F-44BD-809B-27C3F40AEC9A}" type="slidenum">
              <a:rPr lang="zh-CN" altLang="en-US" smtClean="0"/>
              <a:t>‹#›</a:t>
            </a:fld>
            <a:endParaRPr lang="zh-CN" altLang="en-US"/>
          </a:p>
        </p:txBody>
      </p:sp>
      <p:sp>
        <p:nvSpPr>
          <p:cNvPr id="3" name="KSO_CT2"/>
          <p:cNvSpPr>
            <a:spLocks noGrp="1"/>
          </p:cNvSpPr>
          <p:nvPr>
            <p:ph type="subTitle" idx="1" hasCustomPrompt="1"/>
          </p:nvPr>
        </p:nvSpPr>
        <p:spPr>
          <a:xfrm>
            <a:off x="2559100" y="4408372"/>
            <a:ext cx="3912854" cy="405153"/>
          </a:xfrm>
          <a:prstGeom prst="roundRect">
            <a:avLst>
              <a:gd name="adj" fmla="val 50000"/>
            </a:avLst>
          </a:prstGeom>
          <a:noFill/>
          <a:ln w="12700">
            <a:solidFill>
              <a:schemeClr val="tx1">
                <a:lumMod val="20000"/>
                <a:lumOff val="80000"/>
              </a:schemeClr>
            </a:solidFill>
          </a:ln>
        </p:spPr>
        <p:txBody>
          <a:bodyPr anchor="ctr">
            <a:noAutofit/>
          </a:bodyPr>
          <a:lstStyle>
            <a:lvl1pPr marL="0" indent="0" algn="ctr">
              <a:buNone/>
              <a:defRPr sz="1800">
                <a:solidFill>
                  <a:schemeClr val="tx2">
                    <a:lumMod val="60000"/>
                    <a:lumOff val="40000"/>
                  </a:schemeClr>
                </a:solidFill>
                <a:latin typeface="幼圆" panose="02010509060101010101" pitchFamily="49" charset="-122"/>
                <a:ea typeface="幼圆" panose="02010509060101010101" pitchFamily="49" charset="-122"/>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单击此处添加您的副标题</a:t>
            </a:r>
          </a:p>
        </p:txBody>
      </p:sp>
      <p:grpSp>
        <p:nvGrpSpPr>
          <p:cNvPr id="25" name="组合 24"/>
          <p:cNvGrpSpPr/>
          <p:nvPr/>
        </p:nvGrpSpPr>
        <p:grpSpPr>
          <a:xfrm rot="5400000">
            <a:off x="4398513" y="5444165"/>
            <a:ext cx="234029" cy="234029"/>
            <a:chOff x="4125910" y="5085713"/>
            <a:chExt cx="546840" cy="546840"/>
          </a:xfrm>
        </p:grpSpPr>
        <p:sp>
          <p:nvSpPr>
            <p:cNvPr id="20" name="椭圆 19">
              <a:hlinkClick r:id="" action="ppaction://hlinkshowjump?jump=nextslide"/>
            </p:cNvPr>
            <p:cNvSpPr/>
            <p:nvPr userDrawn="1"/>
          </p:nvSpPr>
          <p:spPr>
            <a:xfrm>
              <a:off x="4125910" y="5085713"/>
              <a:ext cx="546840" cy="546840"/>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燕尾形 20">
              <a:hlinkClick r:id="" action="ppaction://hlinkshowjump?jump=nextslide"/>
            </p:cNvPr>
            <p:cNvSpPr/>
            <p:nvPr userDrawn="1"/>
          </p:nvSpPr>
          <p:spPr>
            <a:xfrm>
              <a:off x="4303845" y="5213845"/>
              <a:ext cx="217130" cy="290576"/>
            </a:xfrm>
            <a:prstGeom prst="chevron">
              <a:avLst>
                <a:gd name="adj" fmla="val 5809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7" name="KSO_CT1"/>
          <p:cNvSpPr>
            <a:spLocks noGrp="1"/>
          </p:cNvSpPr>
          <p:nvPr>
            <p:ph type="title" hasCustomPrompt="1"/>
          </p:nvPr>
        </p:nvSpPr>
        <p:spPr>
          <a:xfrm>
            <a:off x="1227907" y="3492150"/>
            <a:ext cx="6699598" cy="863596"/>
          </a:xfrm>
        </p:spPr>
        <p:txBody>
          <a:bodyPr anchor="b">
            <a:noAutofit/>
          </a:bodyPr>
          <a:lstStyle>
            <a:lvl1pPr algn="ctr">
              <a:defRPr sz="4400">
                <a:solidFill>
                  <a:schemeClr val="accent1">
                    <a:lumMod val="75000"/>
                  </a:schemeClr>
                </a:solidFill>
                <a:latin typeface="Times New Roman" panose="02020603050405020304" pitchFamily="18" charset="0"/>
                <a:cs typeface="Times New Roman" panose="02020603050405020304" pitchFamily="18" charset="0"/>
              </a:defRPr>
            </a:lvl1pPr>
          </a:lstStyle>
          <a:p>
            <a:r>
              <a:rPr lang="zh-CN" altLang="en-US" dirty="0" smtClean="0"/>
              <a:t>单击此处添加您的标题</a:t>
            </a:r>
            <a:endParaRPr lang="zh-CN" altLang="en-US" dirty="0"/>
          </a:p>
        </p:txBody>
      </p:sp>
    </p:spTree>
    <p:extLst>
      <p:ext uri="{BB962C8B-B14F-4D97-AF65-F5344CB8AC3E}">
        <p14:creationId xmlns:p14="http://schemas.microsoft.com/office/powerpoint/2010/main" val="3569091841"/>
      </p:ext>
    </p:extLst>
  </p:cSld>
  <p:clrMapOvr>
    <a:masterClrMapping/>
  </p:clrMapOvr>
  <p:extLst mod="1">
    <p:ext uri="{DCECCB84-F9BA-43D5-87BE-67443E8EF086}">
      <p15:sldGuideLst xmlns:p15="http://schemas.microsoft.com/office/powerpoint/2012/main" xmlns="">
        <p15:guide id="1" pos="4967">
          <p15:clr>
            <a:srgbClr val="FBAE40"/>
          </p15:clr>
        </p15:guide>
        <p15:guide id="0" orient="horz" pos="2160" userDrawn="1">
          <p15:clr>
            <a:srgbClr val="FBAE40"/>
          </p15:clr>
        </p15:guide>
        <p15:guide id="2" pos="3725"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2" name="KSO_BT1"/>
          <p:cNvSpPr>
            <a:spLocks noGrp="1"/>
          </p:cNvSpPr>
          <p:nvPr>
            <p:ph type="title"/>
          </p:nvPr>
        </p:nvSpPr>
        <p:spPr>
          <a:xfrm>
            <a:off x="934644" y="457200"/>
            <a:ext cx="2949178" cy="1600200"/>
          </a:xfrm>
        </p:spPr>
        <p:txBody>
          <a:bodyPr anchor="b"/>
          <a:lstStyle>
            <a:lvl1pPr>
              <a:defRPr sz="3200"/>
            </a:lvl1pPr>
          </a:lstStyle>
          <a:p>
            <a:r>
              <a:rPr lang="zh-CN" altLang="en-US" smtClean="0"/>
              <a:t>单击此处编辑母版标题样式</a:t>
            </a:r>
            <a:endParaRPr lang="en-US" dirty="0"/>
          </a:p>
        </p:txBody>
      </p:sp>
      <p:sp>
        <p:nvSpPr>
          <p:cNvPr id="3" name="KSO_BC1"/>
          <p:cNvSpPr>
            <a:spLocks noGrp="1" noChangeAspect="1"/>
          </p:cNvSpPr>
          <p:nvPr>
            <p:ph type="pic" idx="1"/>
          </p:nvPr>
        </p:nvSpPr>
        <p:spPr>
          <a:xfrm>
            <a:off x="4082125"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KSO_BC2"/>
          <p:cNvSpPr>
            <a:spLocks noGrp="1"/>
          </p:cNvSpPr>
          <p:nvPr>
            <p:ph type="body" sz="half" idx="2"/>
          </p:nvPr>
        </p:nvSpPr>
        <p:spPr>
          <a:xfrm>
            <a:off x="934644"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KSO_FD"/>
          <p:cNvSpPr>
            <a:spLocks noGrp="1"/>
          </p:cNvSpPr>
          <p:nvPr>
            <p:ph type="dt" sz="half" idx="10"/>
          </p:nvPr>
        </p:nvSpPr>
        <p:spPr/>
        <p:txBody>
          <a:bodyPr/>
          <a:lstStyle/>
          <a:p>
            <a:fld id="{9B2BB397-0C75-4828-9F85-ECF4D5738E7E}" type="datetime1">
              <a:rPr lang="zh-CN" altLang="en-US" smtClean="0"/>
              <a:t>2014/9/5</a:t>
            </a:fld>
            <a:endParaRPr lang="zh-CN" altLang="en-US"/>
          </a:p>
        </p:txBody>
      </p:sp>
      <p:sp>
        <p:nvSpPr>
          <p:cNvPr id="6" name="KSO_FT"/>
          <p:cNvSpPr>
            <a:spLocks noGrp="1"/>
          </p:cNvSpPr>
          <p:nvPr>
            <p:ph type="ftr" sz="quarter" idx="11"/>
          </p:nvPr>
        </p:nvSpPr>
        <p:spPr/>
        <p:txBody>
          <a:bodyPr/>
          <a:lstStyle/>
          <a:p>
            <a:endParaRPr lang="zh-CN" altLang="en-US"/>
          </a:p>
        </p:txBody>
      </p:sp>
      <p:sp>
        <p:nvSpPr>
          <p:cNvPr id="7" name="KSO_FN"/>
          <p:cNvSpPr>
            <a:spLocks noGrp="1"/>
          </p:cNvSpPr>
          <p:nvPr>
            <p:ph type="sldNum" sz="quarter" idx="12"/>
          </p:nvPr>
        </p:nvSpPr>
        <p:spPr/>
        <p:txBody>
          <a:bodyPr/>
          <a:lstStyle/>
          <a:p>
            <a:fld id="{6A5238FC-BF8F-44BD-809B-27C3F40AEC9A}" type="slidenum">
              <a:rPr lang="zh-CN" altLang="en-US" smtClean="0"/>
              <a:t>‹#›</a:t>
            </a:fld>
            <a:endParaRPr lang="zh-CN" altLang="en-US"/>
          </a:p>
        </p:txBody>
      </p:sp>
    </p:spTree>
    <p:extLst>
      <p:ext uri="{BB962C8B-B14F-4D97-AF65-F5344CB8AC3E}">
        <p14:creationId xmlns:p14="http://schemas.microsoft.com/office/powerpoint/2010/main" val="35139446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KSO_BT1"/>
          <p:cNvSpPr>
            <a:spLocks noGrp="1"/>
          </p:cNvSpPr>
          <p:nvPr>
            <p:ph type="title"/>
          </p:nvPr>
        </p:nvSpPr>
        <p:spPr/>
        <p:txBody>
          <a:bodyPr/>
          <a:lstStyle/>
          <a:p>
            <a:r>
              <a:rPr lang="zh-CN" altLang="en-US" smtClean="0"/>
              <a:t>单击此处编辑母版标题样式</a:t>
            </a:r>
            <a:endParaRPr lang="en-US" dirty="0"/>
          </a:p>
        </p:txBody>
      </p:sp>
      <p:sp>
        <p:nvSpPr>
          <p:cNvPr id="3" name="KSO_BC1"/>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p:txBody>
      </p:sp>
      <p:sp>
        <p:nvSpPr>
          <p:cNvPr id="4" name="KSO_FD"/>
          <p:cNvSpPr>
            <a:spLocks noGrp="1"/>
          </p:cNvSpPr>
          <p:nvPr>
            <p:ph type="dt" sz="half" idx="10"/>
          </p:nvPr>
        </p:nvSpPr>
        <p:spPr/>
        <p:txBody>
          <a:bodyPr/>
          <a:lstStyle/>
          <a:p>
            <a:fld id="{E573E149-0722-4321-BBDD-816AE3206B54}" type="datetime1">
              <a:rPr lang="zh-CN" altLang="en-US" smtClean="0"/>
              <a:t>2014/9/5</a:t>
            </a:fld>
            <a:endParaRPr lang="zh-CN" altLang="en-US"/>
          </a:p>
        </p:txBody>
      </p:sp>
      <p:sp>
        <p:nvSpPr>
          <p:cNvPr id="5" name="KSO_FT"/>
          <p:cNvSpPr>
            <a:spLocks noGrp="1"/>
          </p:cNvSpPr>
          <p:nvPr>
            <p:ph type="ftr" sz="quarter" idx="11"/>
          </p:nvPr>
        </p:nvSpPr>
        <p:spPr/>
        <p:txBody>
          <a:bodyPr/>
          <a:lstStyle/>
          <a:p>
            <a:endParaRPr lang="zh-CN" altLang="en-US"/>
          </a:p>
        </p:txBody>
      </p:sp>
      <p:sp>
        <p:nvSpPr>
          <p:cNvPr id="6" name="KSO_FN"/>
          <p:cNvSpPr>
            <a:spLocks noGrp="1"/>
          </p:cNvSpPr>
          <p:nvPr>
            <p:ph type="sldNum" sz="quarter" idx="12"/>
          </p:nvPr>
        </p:nvSpPr>
        <p:spPr/>
        <p:txBody>
          <a:bodyPr/>
          <a:lstStyle/>
          <a:p>
            <a:fld id="{6A5238FC-BF8F-44BD-809B-27C3F40AEC9A}" type="slidenum">
              <a:rPr lang="zh-CN" altLang="en-US" smtClean="0"/>
              <a:t>‹#›</a:t>
            </a:fld>
            <a:endParaRPr lang="zh-CN" altLang="en-US"/>
          </a:p>
        </p:txBody>
      </p:sp>
    </p:spTree>
    <p:extLst>
      <p:ext uri="{BB962C8B-B14F-4D97-AF65-F5344CB8AC3E}">
        <p14:creationId xmlns:p14="http://schemas.microsoft.com/office/powerpoint/2010/main" val="6991499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vertTitleAndTx" preserve="1">
  <p:cSld name="垂直排列标题与&#10;文本">
    <p:spTree>
      <p:nvGrpSpPr>
        <p:cNvPr id="1" name=""/>
        <p:cNvGrpSpPr/>
        <p:nvPr/>
      </p:nvGrpSpPr>
      <p:grpSpPr>
        <a:xfrm>
          <a:off x="0" y="0"/>
          <a:ext cx="0" cy="0"/>
          <a:chOff x="0" y="0"/>
          <a:chExt cx="0" cy="0"/>
        </a:xfrm>
      </p:grpSpPr>
      <p:sp>
        <p:nvSpPr>
          <p:cNvPr id="2" name="KSO_BT1"/>
          <p:cNvSpPr>
            <a:spLocks noGrp="1"/>
          </p:cNvSpPr>
          <p:nvPr>
            <p:ph type="title" orient="vert"/>
          </p:nvPr>
        </p:nvSpPr>
        <p:spPr>
          <a:xfrm>
            <a:off x="7628467" y="365125"/>
            <a:ext cx="886883" cy="5811838"/>
          </a:xfrm>
        </p:spPr>
        <p:txBody>
          <a:bodyPr vert="eaVert"/>
          <a:lstStyle/>
          <a:p>
            <a:r>
              <a:rPr lang="zh-CN" altLang="en-US" smtClean="0"/>
              <a:t>单击此处编辑母版标题样式</a:t>
            </a:r>
            <a:endParaRPr lang="en-US" dirty="0"/>
          </a:p>
        </p:txBody>
      </p:sp>
      <p:sp>
        <p:nvSpPr>
          <p:cNvPr id="3" name="KSO_BC1"/>
          <p:cNvSpPr>
            <a:spLocks noGrp="1"/>
          </p:cNvSpPr>
          <p:nvPr>
            <p:ph type="body" orient="vert" idx="1"/>
          </p:nvPr>
        </p:nvSpPr>
        <p:spPr>
          <a:xfrm>
            <a:off x="1585381" y="365125"/>
            <a:ext cx="5949952" cy="5811838"/>
          </a:xfrm>
        </p:spPr>
        <p:txBody>
          <a:bodyPr vert="eaVert"/>
          <a:lstStyle/>
          <a:p>
            <a:pPr lvl="0"/>
            <a:r>
              <a:rPr lang="zh-CN" altLang="en-US" smtClean="0"/>
              <a:t>单击此处编辑母版文本样式</a:t>
            </a:r>
          </a:p>
          <a:p>
            <a:pPr lvl="1"/>
            <a:r>
              <a:rPr lang="zh-CN" altLang="en-US" smtClean="0"/>
              <a:t>第二级</a:t>
            </a:r>
          </a:p>
        </p:txBody>
      </p:sp>
      <p:sp>
        <p:nvSpPr>
          <p:cNvPr id="4" name="KSO_FD"/>
          <p:cNvSpPr>
            <a:spLocks noGrp="1"/>
          </p:cNvSpPr>
          <p:nvPr>
            <p:ph type="dt" sz="half" idx="10"/>
          </p:nvPr>
        </p:nvSpPr>
        <p:spPr/>
        <p:txBody>
          <a:bodyPr/>
          <a:lstStyle/>
          <a:p>
            <a:fld id="{41FAC2B3-EBDD-4C50-8929-B406634EAD08}" type="datetime1">
              <a:rPr lang="zh-CN" altLang="en-US" smtClean="0"/>
              <a:t>2014/9/5</a:t>
            </a:fld>
            <a:endParaRPr lang="zh-CN" altLang="en-US"/>
          </a:p>
        </p:txBody>
      </p:sp>
      <p:sp>
        <p:nvSpPr>
          <p:cNvPr id="5" name="KSO_FT"/>
          <p:cNvSpPr>
            <a:spLocks noGrp="1"/>
          </p:cNvSpPr>
          <p:nvPr>
            <p:ph type="ftr" sz="quarter" idx="11"/>
          </p:nvPr>
        </p:nvSpPr>
        <p:spPr/>
        <p:txBody>
          <a:bodyPr/>
          <a:lstStyle/>
          <a:p>
            <a:endParaRPr lang="zh-CN" altLang="en-US"/>
          </a:p>
        </p:txBody>
      </p:sp>
      <p:sp>
        <p:nvSpPr>
          <p:cNvPr id="6" name="KSO_FN"/>
          <p:cNvSpPr>
            <a:spLocks noGrp="1"/>
          </p:cNvSpPr>
          <p:nvPr>
            <p:ph type="sldNum" sz="quarter" idx="12"/>
          </p:nvPr>
        </p:nvSpPr>
        <p:spPr/>
        <p:txBody>
          <a:bodyPr/>
          <a:lstStyle/>
          <a:p>
            <a:fld id="{6A5238FC-BF8F-44BD-809B-27C3F40AEC9A}" type="slidenum">
              <a:rPr lang="zh-CN" altLang="en-US" smtClean="0"/>
              <a:t>‹#›</a:t>
            </a:fld>
            <a:endParaRPr lang="zh-CN" altLang="en-US"/>
          </a:p>
        </p:txBody>
      </p:sp>
    </p:spTree>
    <p:extLst>
      <p:ext uri="{BB962C8B-B14F-4D97-AF65-F5344CB8AC3E}">
        <p14:creationId xmlns:p14="http://schemas.microsoft.com/office/powerpoint/2010/main" val="14415359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KSO_目录">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775063" y="49347"/>
            <a:ext cx="7576457" cy="699594"/>
          </a:xfrm>
        </p:spPr>
        <p:txBody>
          <a:bodyPr/>
          <a:lstStyle/>
          <a:p>
            <a:r>
              <a:rPr lang="zh-CN" altLang="en-US" dirty="0" smtClean="0"/>
              <a:t>单击此处添加目录页标题</a:t>
            </a:r>
            <a:endParaRPr lang="zh-CN" altLang="en-US" dirty="0"/>
          </a:p>
        </p:txBody>
      </p:sp>
      <p:sp>
        <p:nvSpPr>
          <p:cNvPr id="3" name="日期占位符 2"/>
          <p:cNvSpPr>
            <a:spLocks noGrp="1"/>
          </p:cNvSpPr>
          <p:nvPr>
            <p:ph type="dt" sz="half" idx="10"/>
          </p:nvPr>
        </p:nvSpPr>
        <p:spPr/>
        <p:txBody>
          <a:bodyPr/>
          <a:lstStyle/>
          <a:p>
            <a:fld id="{06F51296-ABDF-4F9C-AB5C-5DEEE3D4113D}" type="datetime1">
              <a:rPr lang="zh-CN" altLang="en-US" smtClean="0"/>
              <a:t>2014/9/5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6A5238FC-BF8F-44BD-809B-27C3F40AEC9A}" type="slidenum">
              <a:rPr lang="zh-CN" altLang="en-US" smtClean="0"/>
              <a:t>‹#›</a:t>
            </a:fld>
            <a:endParaRPr lang="zh-CN" altLang="en-US"/>
          </a:p>
        </p:txBody>
      </p:sp>
      <p:sp>
        <p:nvSpPr>
          <p:cNvPr id="9" name="目录条目"/>
          <p:cNvSpPr>
            <a:spLocks noGrp="1"/>
          </p:cNvSpPr>
          <p:nvPr>
            <p:ph type="body" sz="quarter" idx="13" hasCustomPrompt="1"/>
          </p:nvPr>
        </p:nvSpPr>
        <p:spPr>
          <a:xfrm>
            <a:off x="489820" y="1306286"/>
            <a:ext cx="7861700" cy="4528461"/>
          </a:xfrm>
          <a:effectLst/>
        </p:spPr>
        <p:txBody>
          <a:bodyPr>
            <a:normAutofit/>
          </a:bodyPr>
          <a:lstStyle>
            <a:lvl1pPr marL="514350" indent="-514350">
              <a:buClr>
                <a:schemeClr val="accent1">
                  <a:lumMod val="75000"/>
                </a:schemeClr>
              </a:buClr>
              <a:buSzPct val="100000"/>
              <a:buFont typeface="+mj-lt"/>
              <a:buAutoNum type="arabicPeriod"/>
              <a:defRPr sz="2800" b="0" cap="none" spc="0">
                <a:ln>
                  <a:noFill/>
                </a:ln>
                <a:solidFill>
                  <a:schemeClr val="accent1">
                    <a:lumMod val="75000"/>
                  </a:schemeClr>
                </a:solidFill>
                <a:effectLst/>
                <a:latin typeface="+mn-ea"/>
                <a:ea typeface="+mn-ea"/>
              </a:defRPr>
            </a:lvl1pPr>
          </a:lstStyle>
          <a:p>
            <a:pPr lvl="0"/>
            <a:r>
              <a:rPr lang="zh-CN" altLang="en-US" dirty="0" smtClean="0"/>
              <a:t>单击此处添加目录条目</a:t>
            </a:r>
          </a:p>
        </p:txBody>
      </p:sp>
    </p:spTree>
    <p:extLst>
      <p:ext uri="{BB962C8B-B14F-4D97-AF65-F5344CB8AC3E}">
        <p14:creationId xmlns:p14="http://schemas.microsoft.com/office/powerpoint/2010/main" val="5677179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KSO_BT1"/>
          <p:cNvSpPr>
            <a:spLocks noGrp="1"/>
          </p:cNvSpPr>
          <p:nvPr>
            <p:ph type="title"/>
          </p:nvPr>
        </p:nvSpPr>
        <p:spPr>
          <a:xfrm>
            <a:off x="365761" y="-16648"/>
            <a:ext cx="8370453" cy="626246"/>
          </a:xfrm>
        </p:spPr>
        <p:txBody>
          <a:bodyPr/>
          <a:lstStyle/>
          <a:p>
            <a:r>
              <a:rPr lang="zh-CN" altLang="en-US" smtClean="0"/>
              <a:t>单击此处编辑母版标题样式</a:t>
            </a:r>
            <a:endParaRPr lang="en-US" dirty="0"/>
          </a:p>
        </p:txBody>
      </p:sp>
      <p:sp>
        <p:nvSpPr>
          <p:cNvPr id="3" name="KSO_BC1"/>
          <p:cNvSpPr>
            <a:spLocks noGrp="1"/>
          </p:cNvSpPr>
          <p:nvPr>
            <p:ph idx="1"/>
          </p:nvPr>
        </p:nvSpPr>
        <p:spPr>
          <a:xfrm>
            <a:off x="374228" y="1079863"/>
            <a:ext cx="8361986" cy="5097100"/>
          </a:xfrm>
        </p:spPr>
        <p:txBody>
          <a:bodyPr/>
          <a:lstStyle/>
          <a:p>
            <a:pPr lvl="0"/>
            <a:r>
              <a:rPr lang="zh-CN" altLang="en-US" smtClean="0"/>
              <a:t>单击此处编辑母版文本样式</a:t>
            </a:r>
          </a:p>
          <a:p>
            <a:pPr lvl="1"/>
            <a:r>
              <a:rPr lang="zh-CN" altLang="en-US" smtClean="0"/>
              <a:t>第二级</a:t>
            </a:r>
          </a:p>
        </p:txBody>
      </p:sp>
      <p:sp>
        <p:nvSpPr>
          <p:cNvPr id="4" name="KSO_FD"/>
          <p:cNvSpPr>
            <a:spLocks noGrp="1"/>
          </p:cNvSpPr>
          <p:nvPr>
            <p:ph type="dt" sz="half" idx="10"/>
          </p:nvPr>
        </p:nvSpPr>
        <p:spPr/>
        <p:txBody>
          <a:bodyPr/>
          <a:lstStyle/>
          <a:p>
            <a:fld id="{7DCC940B-3F8A-44C8-BC45-4DD89687378F}" type="datetime1">
              <a:rPr lang="zh-CN" altLang="en-US" smtClean="0"/>
              <a:t>2014/9/5</a:t>
            </a:fld>
            <a:endParaRPr lang="zh-CN" altLang="en-US"/>
          </a:p>
        </p:txBody>
      </p:sp>
      <p:sp>
        <p:nvSpPr>
          <p:cNvPr id="5" name="KSO_FT"/>
          <p:cNvSpPr>
            <a:spLocks noGrp="1"/>
          </p:cNvSpPr>
          <p:nvPr>
            <p:ph type="ftr" sz="quarter" idx="11"/>
          </p:nvPr>
        </p:nvSpPr>
        <p:spPr/>
        <p:txBody>
          <a:bodyPr/>
          <a:lstStyle/>
          <a:p>
            <a:endParaRPr lang="zh-CN" altLang="en-US"/>
          </a:p>
        </p:txBody>
      </p:sp>
      <p:sp>
        <p:nvSpPr>
          <p:cNvPr id="6" name="KSO_FN"/>
          <p:cNvSpPr>
            <a:spLocks noGrp="1"/>
          </p:cNvSpPr>
          <p:nvPr>
            <p:ph type="sldNum" sz="quarter" idx="12"/>
          </p:nvPr>
        </p:nvSpPr>
        <p:spPr/>
        <p:txBody>
          <a:bodyPr/>
          <a:lstStyle/>
          <a:p>
            <a:fld id="{6A5238FC-BF8F-44BD-809B-27C3F40AEC9A}" type="slidenum">
              <a:rPr lang="zh-CN" altLang="en-US" smtClean="0"/>
              <a:t>‹#›</a:t>
            </a:fld>
            <a:endParaRPr lang="zh-CN" altLang="en-US"/>
          </a:p>
        </p:txBody>
      </p:sp>
    </p:spTree>
    <p:extLst>
      <p:ext uri="{BB962C8B-B14F-4D97-AF65-F5344CB8AC3E}">
        <p14:creationId xmlns:p14="http://schemas.microsoft.com/office/powerpoint/2010/main" val="9367717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KSO_ST1"/>
          <p:cNvSpPr>
            <a:spLocks noGrp="1"/>
          </p:cNvSpPr>
          <p:nvPr>
            <p:ph type="title" hasCustomPrompt="1"/>
          </p:nvPr>
        </p:nvSpPr>
        <p:spPr>
          <a:xfrm>
            <a:off x="1417316" y="2551602"/>
            <a:ext cx="5995988" cy="915761"/>
          </a:xfrm>
        </p:spPr>
        <p:txBody>
          <a:bodyPr anchor="b">
            <a:normAutofit/>
          </a:bodyPr>
          <a:lstStyle>
            <a:lvl1pPr algn="ctr">
              <a:defRPr sz="3600">
                <a:solidFill>
                  <a:schemeClr val="accent1">
                    <a:lumMod val="75000"/>
                  </a:schemeClr>
                </a:solidFill>
              </a:defRPr>
            </a:lvl1pPr>
          </a:lstStyle>
          <a:p>
            <a:r>
              <a:rPr lang="zh-CN" altLang="en-US" dirty="0" smtClean="0"/>
              <a:t>此处添加您的标题</a:t>
            </a:r>
            <a:endParaRPr lang="en-US" dirty="0"/>
          </a:p>
        </p:txBody>
      </p:sp>
      <p:sp>
        <p:nvSpPr>
          <p:cNvPr id="3" name="KSO_ST2"/>
          <p:cNvSpPr>
            <a:spLocks noGrp="1"/>
          </p:cNvSpPr>
          <p:nvPr>
            <p:ph type="body" idx="1" hasCustomPrompt="1"/>
          </p:nvPr>
        </p:nvSpPr>
        <p:spPr>
          <a:xfrm>
            <a:off x="2829742" y="3511770"/>
            <a:ext cx="3171137" cy="389661"/>
          </a:xfrm>
          <a:prstGeom prst="roundRect">
            <a:avLst>
              <a:gd name="adj" fmla="val 50000"/>
            </a:avLst>
          </a:prstGeom>
          <a:ln>
            <a:solidFill>
              <a:schemeClr val="tx1">
                <a:lumMod val="20000"/>
                <a:lumOff val="80000"/>
              </a:schemeClr>
            </a:solidFill>
          </a:ln>
        </p:spPr>
        <p:txBody>
          <a:bodyPr anchor="ctr">
            <a:normAutofit/>
          </a:bodyPr>
          <a:lstStyle>
            <a:lvl1pPr marL="0" indent="0" algn="ctr">
              <a:buNone/>
              <a:defRPr sz="1600" baseline="0">
                <a:solidFill>
                  <a:schemeClr val="bg1">
                    <a:lumMod val="50000"/>
                  </a:schemeClr>
                </a:solidFill>
                <a:latin typeface="Times New Roman" panose="02020603050405020304" pitchFamily="18"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r>
              <a:rPr lang="zh-CN" altLang="en-US" dirty="0" smtClean="0"/>
              <a:t>单击此处添加您的副标题</a:t>
            </a:r>
            <a:endParaRPr lang="en-US" altLang="zh-CN" dirty="0"/>
          </a:p>
        </p:txBody>
      </p:sp>
      <p:sp>
        <p:nvSpPr>
          <p:cNvPr id="4" name="KSO_FD"/>
          <p:cNvSpPr>
            <a:spLocks noGrp="1"/>
          </p:cNvSpPr>
          <p:nvPr>
            <p:ph type="dt" sz="half" idx="10"/>
          </p:nvPr>
        </p:nvSpPr>
        <p:spPr/>
        <p:txBody>
          <a:bodyPr/>
          <a:lstStyle/>
          <a:p>
            <a:fld id="{47FDA248-DCFE-4EA5-919B-B6509DAB3EE9}" type="datetime1">
              <a:rPr lang="zh-CN" altLang="en-US" smtClean="0"/>
              <a:t>2014/9/5</a:t>
            </a:fld>
            <a:endParaRPr lang="zh-CN" altLang="en-US"/>
          </a:p>
        </p:txBody>
      </p:sp>
      <p:sp>
        <p:nvSpPr>
          <p:cNvPr id="5" name="KSO_FT"/>
          <p:cNvSpPr>
            <a:spLocks noGrp="1"/>
          </p:cNvSpPr>
          <p:nvPr>
            <p:ph type="ftr" sz="quarter" idx="11"/>
          </p:nvPr>
        </p:nvSpPr>
        <p:spPr/>
        <p:txBody>
          <a:bodyPr/>
          <a:lstStyle/>
          <a:p>
            <a:endParaRPr lang="zh-CN" altLang="en-US"/>
          </a:p>
        </p:txBody>
      </p:sp>
      <p:sp>
        <p:nvSpPr>
          <p:cNvPr id="6" name="KSO_FN"/>
          <p:cNvSpPr>
            <a:spLocks noGrp="1"/>
          </p:cNvSpPr>
          <p:nvPr>
            <p:ph type="sldNum" sz="quarter" idx="12"/>
          </p:nvPr>
        </p:nvSpPr>
        <p:spPr/>
        <p:txBody>
          <a:bodyPr/>
          <a:lstStyle/>
          <a:p>
            <a:fld id="{6A5238FC-BF8F-44BD-809B-27C3F40AEC9A}" type="slidenum">
              <a:rPr lang="zh-CN" altLang="en-US" smtClean="0"/>
              <a:t>‹#›</a:t>
            </a:fld>
            <a:endParaRPr lang="zh-CN" altLang="en-US"/>
          </a:p>
        </p:txBody>
      </p:sp>
    </p:spTree>
    <p:extLst>
      <p:ext uri="{BB962C8B-B14F-4D97-AF65-F5344CB8AC3E}">
        <p14:creationId xmlns:p14="http://schemas.microsoft.com/office/powerpoint/2010/main" val="3148933520"/>
      </p:ext>
    </p:extLst>
  </p:cSld>
  <p:clrMapOvr>
    <a:masterClrMapping/>
  </p:clrMapOvr>
  <p:extLst mod="1">
    <p:ext uri="{DCECCB84-F9BA-43D5-87BE-67443E8EF086}">
      <p15:sldGuideLst xmlns:p15="http://schemas.microsoft.com/office/powerpoint/2012/main" xmlns=""/>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KSO_节标题">
    <p:spTree>
      <p:nvGrpSpPr>
        <p:cNvPr id="1" name=""/>
        <p:cNvGrpSpPr/>
        <p:nvPr/>
      </p:nvGrpSpPr>
      <p:grpSpPr>
        <a:xfrm>
          <a:off x="0" y="0"/>
          <a:ext cx="0" cy="0"/>
          <a:chOff x="0" y="0"/>
          <a:chExt cx="0" cy="0"/>
        </a:xfrm>
      </p:grpSpPr>
      <p:sp>
        <p:nvSpPr>
          <p:cNvPr id="2" name="KSO_ST1"/>
          <p:cNvSpPr>
            <a:spLocks noGrp="1"/>
          </p:cNvSpPr>
          <p:nvPr>
            <p:ph type="title" hasCustomPrompt="1"/>
          </p:nvPr>
        </p:nvSpPr>
        <p:spPr>
          <a:xfrm>
            <a:off x="1417316" y="2551602"/>
            <a:ext cx="5995988" cy="915761"/>
          </a:xfrm>
        </p:spPr>
        <p:txBody>
          <a:bodyPr anchor="b">
            <a:normAutofit/>
          </a:bodyPr>
          <a:lstStyle>
            <a:lvl1pPr algn="ctr">
              <a:defRPr sz="3600">
                <a:solidFill>
                  <a:schemeClr val="accent1">
                    <a:lumMod val="75000"/>
                  </a:schemeClr>
                </a:solidFill>
              </a:defRPr>
            </a:lvl1pPr>
          </a:lstStyle>
          <a:p>
            <a:r>
              <a:rPr lang="zh-CN" altLang="en-US" dirty="0" smtClean="0"/>
              <a:t>此处添加您的标题</a:t>
            </a:r>
            <a:endParaRPr lang="en-US" dirty="0"/>
          </a:p>
        </p:txBody>
      </p:sp>
      <p:sp>
        <p:nvSpPr>
          <p:cNvPr id="3" name="KSO_ST2"/>
          <p:cNvSpPr>
            <a:spLocks noGrp="1"/>
          </p:cNvSpPr>
          <p:nvPr>
            <p:ph type="body" idx="1" hasCustomPrompt="1"/>
          </p:nvPr>
        </p:nvSpPr>
        <p:spPr>
          <a:xfrm>
            <a:off x="2829742" y="3511770"/>
            <a:ext cx="3171137" cy="389661"/>
          </a:xfrm>
          <a:prstGeom prst="roundRect">
            <a:avLst>
              <a:gd name="adj" fmla="val 50000"/>
            </a:avLst>
          </a:prstGeom>
          <a:ln>
            <a:solidFill>
              <a:schemeClr val="tx1">
                <a:lumMod val="20000"/>
                <a:lumOff val="80000"/>
              </a:schemeClr>
            </a:solidFill>
          </a:ln>
        </p:spPr>
        <p:txBody>
          <a:bodyPr anchor="ctr">
            <a:normAutofit/>
          </a:bodyPr>
          <a:lstStyle>
            <a:lvl1pPr marL="0" indent="0" algn="ctr">
              <a:buNone/>
              <a:defRPr sz="1600" baseline="0">
                <a:solidFill>
                  <a:schemeClr val="bg1">
                    <a:lumMod val="50000"/>
                  </a:schemeClr>
                </a:solidFill>
                <a:latin typeface="Times New Roman" panose="02020603050405020304" pitchFamily="18"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r>
              <a:rPr lang="zh-CN" altLang="en-US" dirty="0" smtClean="0"/>
              <a:t>单击此处添加您的副标题</a:t>
            </a:r>
            <a:endParaRPr lang="en-US" altLang="zh-CN" dirty="0"/>
          </a:p>
        </p:txBody>
      </p:sp>
      <p:sp>
        <p:nvSpPr>
          <p:cNvPr id="4" name="KSO_FD"/>
          <p:cNvSpPr>
            <a:spLocks noGrp="1"/>
          </p:cNvSpPr>
          <p:nvPr>
            <p:ph type="dt" sz="half" idx="10"/>
          </p:nvPr>
        </p:nvSpPr>
        <p:spPr/>
        <p:txBody>
          <a:bodyPr/>
          <a:lstStyle/>
          <a:p>
            <a:fld id="{1F389B7E-148F-42E8-B3BA-E65A6A3392FB}" type="datetime1">
              <a:rPr lang="zh-CN" altLang="en-US" smtClean="0"/>
              <a:t>2014/9/5</a:t>
            </a:fld>
            <a:endParaRPr lang="zh-CN" altLang="en-US"/>
          </a:p>
        </p:txBody>
      </p:sp>
      <p:sp>
        <p:nvSpPr>
          <p:cNvPr id="5" name="KSO_FT"/>
          <p:cNvSpPr>
            <a:spLocks noGrp="1"/>
          </p:cNvSpPr>
          <p:nvPr>
            <p:ph type="ftr" sz="quarter" idx="11"/>
          </p:nvPr>
        </p:nvSpPr>
        <p:spPr/>
        <p:txBody>
          <a:bodyPr/>
          <a:lstStyle/>
          <a:p>
            <a:endParaRPr lang="zh-CN" altLang="en-US"/>
          </a:p>
        </p:txBody>
      </p:sp>
      <p:sp>
        <p:nvSpPr>
          <p:cNvPr id="6" name="KSO_FN"/>
          <p:cNvSpPr>
            <a:spLocks noGrp="1"/>
          </p:cNvSpPr>
          <p:nvPr>
            <p:ph type="sldNum" sz="quarter" idx="12"/>
          </p:nvPr>
        </p:nvSpPr>
        <p:spPr/>
        <p:txBody>
          <a:bodyPr/>
          <a:lstStyle/>
          <a:p>
            <a:fld id="{6A5238FC-BF8F-44BD-809B-27C3F40AEC9A}" type="slidenum">
              <a:rPr lang="zh-CN" altLang="en-US" smtClean="0"/>
              <a:t>‹#›</a:t>
            </a:fld>
            <a:endParaRPr lang="zh-CN" altLang="en-US"/>
          </a:p>
        </p:txBody>
      </p:sp>
      <p:sp>
        <p:nvSpPr>
          <p:cNvPr id="9" name="文本占位符 7"/>
          <p:cNvSpPr>
            <a:spLocks noGrp="1"/>
          </p:cNvSpPr>
          <p:nvPr>
            <p:ph type="body" sz="quarter" idx="13" hasCustomPrompt="1"/>
          </p:nvPr>
        </p:nvSpPr>
        <p:spPr>
          <a:xfrm>
            <a:off x="9213128" y="-43185"/>
            <a:ext cx="36000" cy="36000"/>
          </a:xfrm>
        </p:spPr>
        <p:txBody>
          <a:bodyPr>
            <a:normAutofit/>
          </a:bodyPr>
          <a:lstStyle>
            <a:lvl1pPr marL="0" indent="0">
              <a:buNone/>
              <a:defRPr sz="100">
                <a:solidFill>
                  <a:schemeClr val="bg1"/>
                </a:solidFill>
              </a:defRPr>
            </a:lvl1pPr>
          </a:lstStyle>
          <a:p>
            <a:pPr lvl="0"/>
            <a:r>
              <a:rPr lang="en-US" altLang="zh-CN" dirty="0" smtClean="0"/>
              <a:t>1</a:t>
            </a:r>
            <a:endParaRPr lang="zh-CN" altLang="en-US" dirty="0"/>
          </a:p>
        </p:txBody>
      </p:sp>
    </p:spTree>
    <p:extLst>
      <p:ext uri="{BB962C8B-B14F-4D97-AF65-F5344CB8AC3E}">
        <p14:creationId xmlns:p14="http://schemas.microsoft.com/office/powerpoint/2010/main" val="2178703292"/>
      </p:ext>
    </p:extLst>
  </p:cSld>
  <p:clrMapOvr>
    <a:masterClrMapping/>
  </p:clrMapOvr>
  <p:extLst mod="1">
    <p:ext uri="{DCECCB84-F9BA-43D5-87BE-67443E8EF086}">
      <p15:sldGuideLst xmlns:p15="http://schemas.microsoft.com/office/powerpoint/2012/main" xmlns=""/>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KSO_BT1"/>
          <p:cNvSpPr>
            <a:spLocks noGrp="1"/>
          </p:cNvSpPr>
          <p:nvPr>
            <p:ph type="title"/>
          </p:nvPr>
        </p:nvSpPr>
        <p:spPr/>
        <p:txBody>
          <a:bodyPr/>
          <a:lstStyle/>
          <a:p>
            <a:r>
              <a:rPr lang="zh-CN" altLang="en-US" smtClean="0"/>
              <a:t>单击此处编辑母版标题样式</a:t>
            </a:r>
            <a:endParaRPr lang="en-US" dirty="0"/>
          </a:p>
        </p:txBody>
      </p:sp>
      <p:sp>
        <p:nvSpPr>
          <p:cNvPr id="3" name="KSO_BC1"/>
          <p:cNvSpPr>
            <a:spLocks noGrp="1"/>
          </p:cNvSpPr>
          <p:nvPr>
            <p:ph sz="half" idx="1"/>
          </p:nvPr>
        </p:nvSpPr>
        <p:spPr>
          <a:xfrm>
            <a:off x="1049867" y="1244600"/>
            <a:ext cx="3810000" cy="4932363"/>
          </a:xfrm>
        </p:spPr>
        <p:txBody>
          <a:bodyPr/>
          <a:lstStyle/>
          <a:p>
            <a:pPr lvl="0"/>
            <a:r>
              <a:rPr lang="zh-CN" altLang="en-US" smtClean="0"/>
              <a:t>单击此处编辑母版文本样式</a:t>
            </a:r>
          </a:p>
          <a:p>
            <a:pPr lvl="1"/>
            <a:r>
              <a:rPr lang="zh-CN" altLang="en-US" smtClean="0"/>
              <a:t>第二级</a:t>
            </a:r>
          </a:p>
        </p:txBody>
      </p:sp>
      <p:sp>
        <p:nvSpPr>
          <p:cNvPr id="4" name="KSO_BC2"/>
          <p:cNvSpPr>
            <a:spLocks noGrp="1"/>
          </p:cNvSpPr>
          <p:nvPr>
            <p:ph sz="half" idx="2"/>
          </p:nvPr>
        </p:nvSpPr>
        <p:spPr>
          <a:xfrm>
            <a:off x="4889499" y="1244600"/>
            <a:ext cx="3820587" cy="4932363"/>
          </a:xfrm>
        </p:spPr>
        <p:txBody>
          <a:bodyPr/>
          <a:lstStyle/>
          <a:p>
            <a:pPr lvl="0"/>
            <a:r>
              <a:rPr lang="zh-CN" altLang="en-US" smtClean="0"/>
              <a:t>单击此处编辑母版文本样式</a:t>
            </a:r>
          </a:p>
          <a:p>
            <a:pPr lvl="1"/>
            <a:r>
              <a:rPr lang="zh-CN" altLang="en-US" smtClean="0"/>
              <a:t>第二级</a:t>
            </a:r>
          </a:p>
        </p:txBody>
      </p:sp>
      <p:sp>
        <p:nvSpPr>
          <p:cNvPr id="5" name="KSO_FD"/>
          <p:cNvSpPr>
            <a:spLocks noGrp="1"/>
          </p:cNvSpPr>
          <p:nvPr>
            <p:ph type="dt" sz="half" idx="10"/>
          </p:nvPr>
        </p:nvSpPr>
        <p:spPr/>
        <p:txBody>
          <a:bodyPr/>
          <a:lstStyle/>
          <a:p>
            <a:fld id="{DD0FD2B0-4184-4C8C-8494-7142020C8FC9}" type="datetime1">
              <a:rPr lang="zh-CN" altLang="en-US" smtClean="0"/>
              <a:t>2014/9/5</a:t>
            </a:fld>
            <a:endParaRPr lang="zh-CN" altLang="en-US"/>
          </a:p>
        </p:txBody>
      </p:sp>
      <p:sp>
        <p:nvSpPr>
          <p:cNvPr id="6" name="KSO_FT"/>
          <p:cNvSpPr>
            <a:spLocks noGrp="1"/>
          </p:cNvSpPr>
          <p:nvPr>
            <p:ph type="ftr" sz="quarter" idx="11"/>
          </p:nvPr>
        </p:nvSpPr>
        <p:spPr/>
        <p:txBody>
          <a:bodyPr/>
          <a:lstStyle/>
          <a:p>
            <a:endParaRPr lang="zh-CN" altLang="en-US"/>
          </a:p>
        </p:txBody>
      </p:sp>
      <p:sp>
        <p:nvSpPr>
          <p:cNvPr id="7" name="KSO_FN"/>
          <p:cNvSpPr>
            <a:spLocks noGrp="1"/>
          </p:cNvSpPr>
          <p:nvPr>
            <p:ph type="sldNum" sz="quarter" idx="12"/>
          </p:nvPr>
        </p:nvSpPr>
        <p:spPr/>
        <p:txBody>
          <a:bodyPr/>
          <a:lstStyle/>
          <a:p>
            <a:fld id="{6A5238FC-BF8F-44BD-809B-27C3F40AEC9A}" type="slidenum">
              <a:rPr lang="zh-CN" altLang="en-US" smtClean="0"/>
              <a:t>‹#›</a:t>
            </a:fld>
            <a:endParaRPr lang="zh-CN" altLang="en-US"/>
          </a:p>
        </p:txBody>
      </p:sp>
    </p:spTree>
    <p:extLst>
      <p:ext uri="{BB962C8B-B14F-4D97-AF65-F5344CB8AC3E}">
        <p14:creationId xmlns:p14="http://schemas.microsoft.com/office/powerpoint/2010/main" val="17340241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KSO_BT1"/>
          <p:cNvSpPr>
            <a:spLocks noGrp="1"/>
          </p:cNvSpPr>
          <p:nvPr>
            <p:ph type="title"/>
          </p:nvPr>
        </p:nvSpPr>
        <p:spPr>
          <a:xfrm>
            <a:off x="1727199" y="118532"/>
            <a:ext cx="6984076" cy="717022"/>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24576" y="1376362"/>
            <a:ext cx="3868340" cy="823912"/>
          </a:xfrm>
        </p:spPr>
        <p:txBody>
          <a:bodyPr anchor="b">
            <a:normAutofit/>
          </a:bodyPr>
          <a:lstStyle>
            <a:lvl1pPr marL="0" indent="0">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KSO_BC1"/>
          <p:cNvSpPr>
            <a:spLocks noGrp="1"/>
          </p:cNvSpPr>
          <p:nvPr>
            <p:ph sz="half" idx="2"/>
          </p:nvPr>
        </p:nvSpPr>
        <p:spPr>
          <a:xfrm>
            <a:off x="824576" y="2200274"/>
            <a:ext cx="3868340" cy="3684588"/>
          </a:xfrm>
        </p:spPr>
        <p:txBody>
          <a:bodyPr/>
          <a:lstStyle/>
          <a:p>
            <a:pPr lvl="0"/>
            <a:r>
              <a:rPr lang="zh-CN" altLang="en-US" smtClean="0"/>
              <a:t>单击此处编辑母版文本样式</a:t>
            </a:r>
          </a:p>
          <a:p>
            <a:pPr lvl="1"/>
            <a:r>
              <a:rPr lang="zh-CN" altLang="en-US" smtClean="0"/>
              <a:t>第二级</a:t>
            </a:r>
          </a:p>
        </p:txBody>
      </p:sp>
      <p:sp>
        <p:nvSpPr>
          <p:cNvPr id="5" name="Text Placeholder 4"/>
          <p:cNvSpPr>
            <a:spLocks noGrp="1"/>
          </p:cNvSpPr>
          <p:nvPr>
            <p:ph type="body" sz="quarter" idx="3"/>
          </p:nvPr>
        </p:nvSpPr>
        <p:spPr>
          <a:xfrm>
            <a:off x="4823884" y="1376362"/>
            <a:ext cx="3887391" cy="823912"/>
          </a:xfrm>
        </p:spPr>
        <p:txBody>
          <a:bodyPr anchor="b">
            <a:normAutofit/>
          </a:bodyPr>
          <a:lstStyle>
            <a:lvl1pPr marL="0" indent="0">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KSO_BC2"/>
          <p:cNvSpPr>
            <a:spLocks noGrp="1"/>
          </p:cNvSpPr>
          <p:nvPr>
            <p:ph sz="quarter" idx="4"/>
          </p:nvPr>
        </p:nvSpPr>
        <p:spPr>
          <a:xfrm>
            <a:off x="4823884" y="2200274"/>
            <a:ext cx="3887391" cy="3684588"/>
          </a:xfrm>
        </p:spPr>
        <p:txBody>
          <a:bodyPr/>
          <a:lstStyle/>
          <a:p>
            <a:pPr lvl="0"/>
            <a:r>
              <a:rPr lang="zh-CN" altLang="en-US" smtClean="0"/>
              <a:t>单击此处编辑母版文本样式</a:t>
            </a:r>
          </a:p>
          <a:p>
            <a:pPr lvl="1"/>
            <a:r>
              <a:rPr lang="zh-CN" altLang="en-US" smtClean="0"/>
              <a:t>第二级</a:t>
            </a:r>
          </a:p>
        </p:txBody>
      </p:sp>
      <p:sp>
        <p:nvSpPr>
          <p:cNvPr id="7" name="KSO_FD"/>
          <p:cNvSpPr>
            <a:spLocks noGrp="1"/>
          </p:cNvSpPr>
          <p:nvPr>
            <p:ph type="dt" sz="half" idx="10"/>
          </p:nvPr>
        </p:nvSpPr>
        <p:spPr/>
        <p:txBody>
          <a:bodyPr/>
          <a:lstStyle/>
          <a:p>
            <a:fld id="{9D9A2120-1D42-4B6B-9A3B-32CB0371ECB2}" type="datetime1">
              <a:rPr lang="zh-CN" altLang="en-US" smtClean="0"/>
              <a:t>2014/9/5</a:t>
            </a:fld>
            <a:endParaRPr lang="zh-CN" altLang="en-US"/>
          </a:p>
        </p:txBody>
      </p:sp>
      <p:sp>
        <p:nvSpPr>
          <p:cNvPr id="8" name="KSO_FT"/>
          <p:cNvSpPr>
            <a:spLocks noGrp="1"/>
          </p:cNvSpPr>
          <p:nvPr>
            <p:ph type="ftr" sz="quarter" idx="11"/>
          </p:nvPr>
        </p:nvSpPr>
        <p:spPr/>
        <p:txBody>
          <a:bodyPr/>
          <a:lstStyle/>
          <a:p>
            <a:endParaRPr lang="zh-CN" altLang="en-US"/>
          </a:p>
        </p:txBody>
      </p:sp>
      <p:sp>
        <p:nvSpPr>
          <p:cNvPr id="9" name="KSO_FN"/>
          <p:cNvSpPr>
            <a:spLocks noGrp="1"/>
          </p:cNvSpPr>
          <p:nvPr>
            <p:ph type="sldNum" sz="quarter" idx="12"/>
          </p:nvPr>
        </p:nvSpPr>
        <p:spPr/>
        <p:txBody>
          <a:bodyPr/>
          <a:lstStyle/>
          <a:p>
            <a:fld id="{6A5238FC-BF8F-44BD-809B-27C3F40AEC9A}" type="slidenum">
              <a:rPr lang="zh-CN" altLang="en-US" smtClean="0"/>
              <a:t>‹#›</a:t>
            </a:fld>
            <a:endParaRPr lang="zh-CN" altLang="en-US"/>
          </a:p>
        </p:txBody>
      </p:sp>
    </p:spTree>
    <p:extLst>
      <p:ext uri="{BB962C8B-B14F-4D97-AF65-F5344CB8AC3E}">
        <p14:creationId xmlns:p14="http://schemas.microsoft.com/office/powerpoint/2010/main" val="16050704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KSO_BT1"/>
          <p:cNvSpPr>
            <a:spLocks noGrp="1"/>
          </p:cNvSpPr>
          <p:nvPr>
            <p:ph type="title"/>
          </p:nvPr>
        </p:nvSpPr>
        <p:spPr/>
        <p:txBody>
          <a:bodyPr/>
          <a:lstStyle/>
          <a:p>
            <a:r>
              <a:rPr lang="zh-CN" altLang="en-US" smtClean="0"/>
              <a:t>单击此处编辑母版标题样式</a:t>
            </a:r>
            <a:endParaRPr lang="en-US" dirty="0"/>
          </a:p>
        </p:txBody>
      </p:sp>
      <p:sp>
        <p:nvSpPr>
          <p:cNvPr id="3" name="KSO_FD"/>
          <p:cNvSpPr>
            <a:spLocks noGrp="1"/>
          </p:cNvSpPr>
          <p:nvPr>
            <p:ph type="dt" sz="half" idx="10"/>
          </p:nvPr>
        </p:nvSpPr>
        <p:spPr/>
        <p:txBody>
          <a:bodyPr/>
          <a:lstStyle/>
          <a:p>
            <a:fld id="{8999A660-D74F-4EA7-9FE4-A78F0ABC7639}" type="datetime1">
              <a:rPr lang="zh-CN" altLang="en-US" smtClean="0"/>
              <a:t>2014/9/5</a:t>
            </a:fld>
            <a:endParaRPr lang="zh-CN" altLang="en-US"/>
          </a:p>
        </p:txBody>
      </p:sp>
      <p:sp>
        <p:nvSpPr>
          <p:cNvPr id="4" name="KSO_FT"/>
          <p:cNvSpPr>
            <a:spLocks noGrp="1"/>
          </p:cNvSpPr>
          <p:nvPr>
            <p:ph type="ftr" sz="quarter" idx="11"/>
          </p:nvPr>
        </p:nvSpPr>
        <p:spPr/>
        <p:txBody>
          <a:bodyPr/>
          <a:lstStyle/>
          <a:p>
            <a:endParaRPr lang="zh-CN" altLang="en-US"/>
          </a:p>
        </p:txBody>
      </p:sp>
      <p:sp>
        <p:nvSpPr>
          <p:cNvPr id="5" name="KSO_FN"/>
          <p:cNvSpPr>
            <a:spLocks noGrp="1"/>
          </p:cNvSpPr>
          <p:nvPr>
            <p:ph type="sldNum" sz="quarter" idx="12"/>
          </p:nvPr>
        </p:nvSpPr>
        <p:spPr/>
        <p:txBody>
          <a:bodyPr/>
          <a:lstStyle/>
          <a:p>
            <a:fld id="{6A5238FC-BF8F-44BD-809B-27C3F40AEC9A}" type="slidenum">
              <a:rPr lang="zh-CN" altLang="en-US" smtClean="0"/>
              <a:t>‹#›</a:t>
            </a:fld>
            <a:endParaRPr lang="zh-CN" altLang="en-US"/>
          </a:p>
        </p:txBody>
      </p:sp>
    </p:spTree>
    <p:extLst>
      <p:ext uri="{BB962C8B-B14F-4D97-AF65-F5344CB8AC3E}">
        <p14:creationId xmlns:p14="http://schemas.microsoft.com/office/powerpoint/2010/main" val="28618331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2" name="KSO_FD"/>
          <p:cNvSpPr>
            <a:spLocks noGrp="1"/>
          </p:cNvSpPr>
          <p:nvPr>
            <p:ph type="dt" sz="half" idx="10"/>
          </p:nvPr>
        </p:nvSpPr>
        <p:spPr/>
        <p:txBody>
          <a:bodyPr/>
          <a:lstStyle/>
          <a:p>
            <a:fld id="{7DDFC490-F9F8-4194-A24B-865344E309BD}" type="datetime1">
              <a:rPr lang="zh-CN" altLang="en-US" smtClean="0"/>
              <a:t>2014/9/5</a:t>
            </a:fld>
            <a:endParaRPr lang="zh-CN" altLang="en-US"/>
          </a:p>
        </p:txBody>
      </p:sp>
      <p:sp>
        <p:nvSpPr>
          <p:cNvPr id="3" name="KSO_FT"/>
          <p:cNvSpPr>
            <a:spLocks noGrp="1"/>
          </p:cNvSpPr>
          <p:nvPr>
            <p:ph type="ftr" sz="quarter" idx="11"/>
          </p:nvPr>
        </p:nvSpPr>
        <p:spPr/>
        <p:txBody>
          <a:bodyPr/>
          <a:lstStyle/>
          <a:p>
            <a:endParaRPr lang="zh-CN" altLang="en-US"/>
          </a:p>
        </p:txBody>
      </p:sp>
      <p:sp>
        <p:nvSpPr>
          <p:cNvPr id="4" name="KSO_FN"/>
          <p:cNvSpPr>
            <a:spLocks noGrp="1"/>
          </p:cNvSpPr>
          <p:nvPr>
            <p:ph type="sldNum" sz="quarter" idx="12"/>
          </p:nvPr>
        </p:nvSpPr>
        <p:spPr/>
        <p:txBody>
          <a:bodyPr/>
          <a:lstStyle/>
          <a:p>
            <a:fld id="{6A5238FC-BF8F-44BD-809B-27C3F40AEC9A}" type="slidenum">
              <a:rPr lang="zh-CN" altLang="en-US" smtClean="0"/>
              <a:t>‹#›</a:t>
            </a:fld>
            <a:endParaRPr lang="zh-CN" altLang="en-US"/>
          </a:p>
        </p:txBody>
      </p:sp>
    </p:spTree>
    <p:extLst>
      <p:ext uri="{BB962C8B-B14F-4D97-AF65-F5344CB8AC3E}">
        <p14:creationId xmlns:p14="http://schemas.microsoft.com/office/powerpoint/2010/main" val="24047995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2" name="KSO_BT1"/>
          <p:cNvSpPr>
            <a:spLocks noGrp="1"/>
          </p:cNvSpPr>
          <p:nvPr>
            <p:ph type="title"/>
          </p:nvPr>
        </p:nvSpPr>
        <p:spPr>
          <a:xfrm>
            <a:off x="858442" y="533402"/>
            <a:ext cx="2949178" cy="1600200"/>
          </a:xfrm>
        </p:spPr>
        <p:txBody>
          <a:bodyPr anchor="b"/>
          <a:lstStyle>
            <a:lvl1pPr>
              <a:defRPr sz="3200"/>
            </a:lvl1pPr>
          </a:lstStyle>
          <a:p>
            <a:r>
              <a:rPr lang="zh-CN" altLang="en-US" smtClean="0"/>
              <a:t>单击此处编辑母版标题样式</a:t>
            </a:r>
            <a:endParaRPr lang="en-US" dirty="0"/>
          </a:p>
        </p:txBody>
      </p:sp>
      <p:sp>
        <p:nvSpPr>
          <p:cNvPr id="3" name="KSO_BC1"/>
          <p:cNvSpPr>
            <a:spLocks noGrp="1"/>
          </p:cNvSpPr>
          <p:nvPr>
            <p:ph idx="1"/>
          </p:nvPr>
        </p:nvSpPr>
        <p:spPr>
          <a:xfrm>
            <a:off x="4115992" y="1063628"/>
            <a:ext cx="4629150" cy="4873625"/>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p:txBody>
      </p:sp>
      <p:sp>
        <p:nvSpPr>
          <p:cNvPr id="4" name="KSO_BC2"/>
          <p:cNvSpPr>
            <a:spLocks noGrp="1"/>
          </p:cNvSpPr>
          <p:nvPr>
            <p:ph type="body" sz="half" idx="2"/>
          </p:nvPr>
        </p:nvSpPr>
        <p:spPr>
          <a:xfrm>
            <a:off x="858442" y="2133602"/>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KSO_FD"/>
          <p:cNvSpPr>
            <a:spLocks noGrp="1"/>
          </p:cNvSpPr>
          <p:nvPr>
            <p:ph type="dt" sz="half" idx="10"/>
          </p:nvPr>
        </p:nvSpPr>
        <p:spPr/>
        <p:txBody>
          <a:bodyPr/>
          <a:lstStyle/>
          <a:p>
            <a:fld id="{06569634-5322-42CB-8B32-83EE802CE40F}" type="datetime1">
              <a:rPr lang="zh-CN" altLang="en-US" smtClean="0"/>
              <a:t>2014/9/5</a:t>
            </a:fld>
            <a:endParaRPr lang="zh-CN" altLang="en-US"/>
          </a:p>
        </p:txBody>
      </p:sp>
      <p:sp>
        <p:nvSpPr>
          <p:cNvPr id="6" name="KSO_FT"/>
          <p:cNvSpPr>
            <a:spLocks noGrp="1"/>
          </p:cNvSpPr>
          <p:nvPr>
            <p:ph type="ftr" sz="quarter" idx="11"/>
          </p:nvPr>
        </p:nvSpPr>
        <p:spPr/>
        <p:txBody>
          <a:bodyPr/>
          <a:lstStyle/>
          <a:p>
            <a:endParaRPr lang="zh-CN" altLang="en-US"/>
          </a:p>
        </p:txBody>
      </p:sp>
      <p:sp>
        <p:nvSpPr>
          <p:cNvPr id="7" name="KSO_FN"/>
          <p:cNvSpPr>
            <a:spLocks noGrp="1"/>
          </p:cNvSpPr>
          <p:nvPr>
            <p:ph type="sldNum" sz="quarter" idx="12"/>
          </p:nvPr>
        </p:nvSpPr>
        <p:spPr/>
        <p:txBody>
          <a:bodyPr/>
          <a:lstStyle/>
          <a:p>
            <a:fld id="{6A5238FC-BF8F-44BD-809B-27C3F40AEC9A}" type="slidenum">
              <a:rPr lang="zh-CN" altLang="en-US" smtClean="0"/>
              <a:t>‹#›</a:t>
            </a:fld>
            <a:endParaRPr lang="zh-CN" altLang="en-US"/>
          </a:p>
        </p:txBody>
      </p:sp>
    </p:spTree>
    <p:extLst>
      <p:ext uri="{BB962C8B-B14F-4D97-AF65-F5344CB8AC3E}">
        <p14:creationId xmlns:p14="http://schemas.microsoft.com/office/powerpoint/2010/main" val="2283055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jp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图片 6"/>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3003" y="-16648"/>
            <a:ext cx="9144000" cy="3438144"/>
          </a:xfrm>
          <a:prstGeom prst="rect">
            <a:avLst/>
          </a:prstGeom>
        </p:spPr>
      </p:pic>
      <p:sp>
        <p:nvSpPr>
          <p:cNvPr id="8" name="矩形 7"/>
          <p:cNvSpPr/>
          <p:nvPr/>
        </p:nvSpPr>
        <p:spPr>
          <a:xfrm>
            <a:off x="-3003" y="-25357"/>
            <a:ext cx="9144000" cy="3390487"/>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0" y="874461"/>
            <a:ext cx="9144000" cy="41155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KSO_FD"/>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37720DA-910C-4A0E-9887-2F314C2DF9DA}" type="datetime1">
              <a:rPr lang="zh-CN" altLang="en-US" smtClean="0"/>
              <a:t>2014/9/5</a:t>
            </a:fld>
            <a:endParaRPr lang="zh-CN" altLang="en-US"/>
          </a:p>
        </p:txBody>
      </p:sp>
      <p:sp>
        <p:nvSpPr>
          <p:cNvPr id="5" name="KSO_FT"/>
          <p:cNvSpPr>
            <a:spLocks noGrp="1"/>
          </p:cNvSpPr>
          <p:nvPr>
            <p:ph type="ftr" sz="quarter" idx="3"/>
          </p:nvPr>
        </p:nvSpPr>
        <p:spPr>
          <a:xfrm>
            <a:off x="5616699" y="6323244"/>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grpSp>
        <p:nvGrpSpPr>
          <p:cNvPr id="34" name="组合 33"/>
          <p:cNvGrpSpPr/>
          <p:nvPr/>
        </p:nvGrpSpPr>
        <p:grpSpPr>
          <a:xfrm>
            <a:off x="-3003" y="504634"/>
            <a:ext cx="9147003" cy="1088268"/>
            <a:chOff x="-3003" y="408837"/>
            <a:chExt cx="9261914" cy="1088268"/>
          </a:xfrm>
        </p:grpSpPr>
        <p:grpSp>
          <p:nvGrpSpPr>
            <p:cNvPr id="10" name="组合 9"/>
            <p:cNvGrpSpPr/>
            <p:nvPr userDrawn="1"/>
          </p:nvGrpSpPr>
          <p:grpSpPr>
            <a:xfrm>
              <a:off x="-3003" y="478752"/>
              <a:ext cx="2943359" cy="1000935"/>
              <a:chOff x="0" y="2084498"/>
              <a:chExt cx="9144000" cy="3109559"/>
            </a:xfrm>
          </p:grpSpPr>
          <p:sp>
            <p:nvSpPr>
              <p:cNvPr id="11" name="任意多边形 10"/>
              <p:cNvSpPr/>
              <p:nvPr userDrawn="1"/>
            </p:nvSpPr>
            <p:spPr>
              <a:xfrm>
                <a:off x="0" y="2084498"/>
                <a:ext cx="2673708" cy="2522180"/>
              </a:xfrm>
              <a:custGeom>
                <a:avLst/>
                <a:gdLst>
                  <a:gd name="connsiteX0" fmla="*/ 1246338 w 2673708"/>
                  <a:gd name="connsiteY0" fmla="*/ 0 h 2522180"/>
                  <a:gd name="connsiteX1" fmla="*/ 2673708 w 2673708"/>
                  <a:gd name="connsiteY1" fmla="*/ 1261090 h 2522180"/>
                  <a:gd name="connsiteX2" fmla="*/ 1246338 w 2673708"/>
                  <a:gd name="connsiteY2" fmla="*/ 2522180 h 2522180"/>
                  <a:gd name="connsiteX3" fmla="*/ 62740 w 2673708"/>
                  <a:gd name="connsiteY3" fmla="*/ 1966178 h 2522180"/>
                  <a:gd name="connsiteX4" fmla="*/ 0 w 2673708"/>
                  <a:gd name="connsiteY4" fmla="*/ 1874935 h 2522180"/>
                  <a:gd name="connsiteX5" fmla="*/ 0 w 2673708"/>
                  <a:gd name="connsiteY5" fmla="*/ 647246 h 2522180"/>
                  <a:gd name="connsiteX6" fmla="*/ 62740 w 2673708"/>
                  <a:gd name="connsiteY6" fmla="*/ 556003 h 2522180"/>
                  <a:gd name="connsiteX7" fmla="*/ 1246338 w 2673708"/>
                  <a:gd name="connsiteY7" fmla="*/ 0 h 2522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708" h="2522180">
                    <a:moveTo>
                      <a:pt x="1246338" y="0"/>
                    </a:moveTo>
                    <a:cubicBezTo>
                      <a:pt x="2034653" y="0"/>
                      <a:pt x="2673708" y="564609"/>
                      <a:pt x="2673708" y="1261090"/>
                    </a:cubicBezTo>
                    <a:cubicBezTo>
                      <a:pt x="2673708" y="1957571"/>
                      <a:pt x="2034653" y="2522180"/>
                      <a:pt x="1246338" y="2522180"/>
                    </a:cubicBezTo>
                    <a:cubicBezTo>
                      <a:pt x="753641" y="2522180"/>
                      <a:pt x="319249" y="2301630"/>
                      <a:pt x="62740" y="1966178"/>
                    </a:cubicBezTo>
                    <a:lnTo>
                      <a:pt x="0" y="1874935"/>
                    </a:lnTo>
                    <a:lnTo>
                      <a:pt x="0" y="647246"/>
                    </a:lnTo>
                    <a:lnTo>
                      <a:pt x="62740" y="556003"/>
                    </a:lnTo>
                    <a:cubicBezTo>
                      <a:pt x="319249" y="220551"/>
                      <a:pt x="753641" y="0"/>
                      <a:pt x="124633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2" name="椭圆 11"/>
              <p:cNvSpPr/>
              <p:nvPr userDrawn="1"/>
            </p:nvSpPr>
            <p:spPr>
              <a:xfrm>
                <a:off x="1430774" y="2460737"/>
                <a:ext cx="2854740" cy="2733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userDrawn="1"/>
            </p:nvSpPr>
            <p:spPr>
              <a:xfrm>
                <a:off x="3185823" y="2437844"/>
                <a:ext cx="2854740" cy="252217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userDrawn="1"/>
            </p:nvSpPr>
            <p:spPr>
              <a:xfrm>
                <a:off x="4967948" y="2155313"/>
                <a:ext cx="2854740" cy="252217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任意多边形 14"/>
              <p:cNvSpPr/>
              <p:nvPr userDrawn="1"/>
            </p:nvSpPr>
            <p:spPr>
              <a:xfrm>
                <a:off x="6368242" y="2532907"/>
                <a:ext cx="2775758" cy="2522180"/>
              </a:xfrm>
              <a:custGeom>
                <a:avLst/>
                <a:gdLst>
                  <a:gd name="connsiteX0" fmla="*/ 1427370 w 2775758"/>
                  <a:gd name="connsiteY0" fmla="*/ 0 h 2522180"/>
                  <a:gd name="connsiteX1" fmla="*/ 2742570 w 2775758"/>
                  <a:gd name="connsiteY1" fmla="*/ 770217 h 2522180"/>
                  <a:gd name="connsiteX2" fmla="*/ 2775758 w 2775758"/>
                  <a:gd name="connsiteY2" fmla="*/ 850330 h 2522180"/>
                  <a:gd name="connsiteX3" fmla="*/ 2775758 w 2775758"/>
                  <a:gd name="connsiteY3" fmla="*/ 1671851 h 2522180"/>
                  <a:gd name="connsiteX4" fmla="*/ 2742570 w 2775758"/>
                  <a:gd name="connsiteY4" fmla="*/ 1751964 h 2522180"/>
                  <a:gd name="connsiteX5" fmla="*/ 1427370 w 2775758"/>
                  <a:gd name="connsiteY5" fmla="*/ 2522180 h 2522180"/>
                  <a:gd name="connsiteX6" fmla="*/ 0 w 2775758"/>
                  <a:gd name="connsiteY6" fmla="*/ 1261090 h 2522180"/>
                  <a:gd name="connsiteX7" fmla="*/ 1427370 w 2775758"/>
                  <a:gd name="connsiteY7" fmla="*/ 0 h 2522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75758" h="2522180">
                    <a:moveTo>
                      <a:pt x="1427370" y="0"/>
                    </a:moveTo>
                    <a:cubicBezTo>
                      <a:pt x="2018607" y="0"/>
                      <a:pt x="2525884" y="317593"/>
                      <a:pt x="2742570" y="770217"/>
                    </a:cubicBezTo>
                    <a:lnTo>
                      <a:pt x="2775758" y="850330"/>
                    </a:lnTo>
                    <a:lnTo>
                      <a:pt x="2775758" y="1671851"/>
                    </a:lnTo>
                    <a:lnTo>
                      <a:pt x="2742570" y="1751964"/>
                    </a:lnTo>
                    <a:cubicBezTo>
                      <a:pt x="2525884" y="2204588"/>
                      <a:pt x="2018607" y="2522180"/>
                      <a:pt x="1427370" y="2522180"/>
                    </a:cubicBezTo>
                    <a:cubicBezTo>
                      <a:pt x="639055" y="2522180"/>
                      <a:pt x="0" y="1957571"/>
                      <a:pt x="0" y="1261090"/>
                    </a:cubicBezTo>
                    <a:cubicBezTo>
                      <a:pt x="0" y="564609"/>
                      <a:pt x="639055" y="0"/>
                      <a:pt x="142737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16" name="组合 15"/>
            <p:cNvGrpSpPr/>
            <p:nvPr userDrawn="1"/>
          </p:nvGrpSpPr>
          <p:grpSpPr>
            <a:xfrm>
              <a:off x="2686050" y="496170"/>
              <a:ext cx="2943359" cy="1000935"/>
              <a:chOff x="0" y="2084498"/>
              <a:chExt cx="9144000" cy="3109559"/>
            </a:xfrm>
          </p:grpSpPr>
          <p:sp>
            <p:nvSpPr>
              <p:cNvPr id="17" name="任意多边形 16"/>
              <p:cNvSpPr/>
              <p:nvPr userDrawn="1"/>
            </p:nvSpPr>
            <p:spPr>
              <a:xfrm>
                <a:off x="0" y="2084498"/>
                <a:ext cx="2673708" cy="2522180"/>
              </a:xfrm>
              <a:custGeom>
                <a:avLst/>
                <a:gdLst>
                  <a:gd name="connsiteX0" fmla="*/ 1246338 w 2673708"/>
                  <a:gd name="connsiteY0" fmla="*/ 0 h 2522180"/>
                  <a:gd name="connsiteX1" fmla="*/ 2673708 w 2673708"/>
                  <a:gd name="connsiteY1" fmla="*/ 1261090 h 2522180"/>
                  <a:gd name="connsiteX2" fmla="*/ 1246338 w 2673708"/>
                  <a:gd name="connsiteY2" fmla="*/ 2522180 h 2522180"/>
                  <a:gd name="connsiteX3" fmla="*/ 62740 w 2673708"/>
                  <a:gd name="connsiteY3" fmla="*/ 1966178 h 2522180"/>
                  <a:gd name="connsiteX4" fmla="*/ 0 w 2673708"/>
                  <a:gd name="connsiteY4" fmla="*/ 1874935 h 2522180"/>
                  <a:gd name="connsiteX5" fmla="*/ 0 w 2673708"/>
                  <a:gd name="connsiteY5" fmla="*/ 647246 h 2522180"/>
                  <a:gd name="connsiteX6" fmla="*/ 62740 w 2673708"/>
                  <a:gd name="connsiteY6" fmla="*/ 556003 h 2522180"/>
                  <a:gd name="connsiteX7" fmla="*/ 1246338 w 2673708"/>
                  <a:gd name="connsiteY7" fmla="*/ 0 h 2522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708" h="2522180">
                    <a:moveTo>
                      <a:pt x="1246338" y="0"/>
                    </a:moveTo>
                    <a:cubicBezTo>
                      <a:pt x="2034653" y="0"/>
                      <a:pt x="2673708" y="564609"/>
                      <a:pt x="2673708" y="1261090"/>
                    </a:cubicBezTo>
                    <a:cubicBezTo>
                      <a:pt x="2673708" y="1957571"/>
                      <a:pt x="2034653" y="2522180"/>
                      <a:pt x="1246338" y="2522180"/>
                    </a:cubicBezTo>
                    <a:cubicBezTo>
                      <a:pt x="753641" y="2522180"/>
                      <a:pt x="319249" y="2301630"/>
                      <a:pt x="62740" y="1966178"/>
                    </a:cubicBezTo>
                    <a:lnTo>
                      <a:pt x="0" y="1874935"/>
                    </a:lnTo>
                    <a:lnTo>
                      <a:pt x="0" y="647246"/>
                    </a:lnTo>
                    <a:lnTo>
                      <a:pt x="62740" y="556003"/>
                    </a:lnTo>
                    <a:cubicBezTo>
                      <a:pt x="319249" y="220551"/>
                      <a:pt x="753641" y="0"/>
                      <a:pt x="124633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8" name="椭圆 17"/>
              <p:cNvSpPr/>
              <p:nvPr userDrawn="1"/>
            </p:nvSpPr>
            <p:spPr>
              <a:xfrm>
                <a:off x="1430774" y="2460737"/>
                <a:ext cx="2854740" cy="2733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p:nvPr userDrawn="1"/>
            </p:nvSpPr>
            <p:spPr>
              <a:xfrm>
                <a:off x="3185823" y="2437844"/>
                <a:ext cx="2854740" cy="252217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userDrawn="1"/>
            </p:nvSpPr>
            <p:spPr>
              <a:xfrm>
                <a:off x="4967948" y="2155313"/>
                <a:ext cx="2854740" cy="252217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任意多边形 20"/>
              <p:cNvSpPr/>
              <p:nvPr userDrawn="1"/>
            </p:nvSpPr>
            <p:spPr>
              <a:xfrm>
                <a:off x="6368242" y="2532907"/>
                <a:ext cx="2775758" cy="2522180"/>
              </a:xfrm>
              <a:custGeom>
                <a:avLst/>
                <a:gdLst>
                  <a:gd name="connsiteX0" fmla="*/ 1427370 w 2775758"/>
                  <a:gd name="connsiteY0" fmla="*/ 0 h 2522180"/>
                  <a:gd name="connsiteX1" fmla="*/ 2742570 w 2775758"/>
                  <a:gd name="connsiteY1" fmla="*/ 770217 h 2522180"/>
                  <a:gd name="connsiteX2" fmla="*/ 2775758 w 2775758"/>
                  <a:gd name="connsiteY2" fmla="*/ 850330 h 2522180"/>
                  <a:gd name="connsiteX3" fmla="*/ 2775758 w 2775758"/>
                  <a:gd name="connsiteY3" fmla="*/ 1671851 h 2522180"/>
                  <a:gd name="connsiteX4" fmla="*/ 2742570 w 2775758"/>
                  <a:gd name="connsiteY4" fmla="*/ 1751964 h 2522180"/>
                  <a:gd name="connsiteX5" fmla="*/ 1427370 w 2775758"/>
                  <a:gd name="connsiteY5" fmla="*/ 2522180 h 2522180"/>
                  <a:gd name="connsiteX6" fmla="*/ 0 w 2775758"/>
                  <a:gd name="connsiteY6" fmla="*/ 1261090 h 2522180"/>
                  <a:gd name="connsiteX7" fmla="*/ 1427370 w 2775758"/>
                  <a:gd name="connsiteY7" fmla="*/ 0 h 2522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75758" h="2522180">
                    <a:moveTo>
                      <a:pt x="1427370" y="0"/>
                    </a:moveTo>
                    <a:cubicBezTo>
                      <a:pt x="2018607" y="0"/>
                      <a:pt x="2525884" y="317593"/>
                      <a:pt x="2742570" y="770217"/>
                    </a:cubicBezTo>
                    <a:lnTo>
                      <a:pt x="2775758" y="850330"/>
                    </a:lnTo>
                    <a:lnTo>
                      <a:pt x="2775758" y="1671851"/>
                    </a:lnTo>
                    <a:lnTo>
                      <a:pt x="2742570" y="1751964"/>
                    </a:lnTo>
                    <a:cubicBezTo>
                      <a:pt x="2525884" y="2204588"/>
                      <a:pt x="2018607" y="2522180"/>
                      <a:pt x="1427370" y="2522180"/>
                    </a:cubicBezTo>
                    <a:cubicBezTo>
                      <a:pt x="639055" y="2522180"/>
                      <a:pt x="0" y="1957571"/>
                      <a:pt x="0" y="1261090"/>
                    </a:cubicBezTo>
                    <a:cubicBezTo>
                      <a:pt x="0" y="564609"/>
                      <a:pt x="639055" y="0"/>
                      <a:pt x="142737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22" name="组合 21"/>
            <p:cNvGrpSpPr/>
            <p:nvPr userDrawn="1"/>
          </p:nvGrpSpPr>
          <p:grpSpPr>
            <a:xfrm>
              <a:off x="5368290" y="496170"/>
              <a:ext cx="2943359" cy="1000935"/>
              <a:chOff x="0" y="2084498"/>
              <a:chExt cx="9144000" cy="3109559"/>
            </a:xfrm>
          </p:grpSpPr>
          <p:sp>
            <p:nvSpPr>
              <p:cNvPr id="23" name="任意多边形 22"/>
              <p:cNvSpPr/>
              <p:nvPr userDrawn="1"/>
            </p:nvSpPr>
            <p:spPr>
              <a:xfrm>
                <a:off x="0" y="2084498"/>
                <a:ext cx="2673708" cy="2522180"/>
              </a:xfrm>
              <a:custGeom>
                <a:avLst/>
                <a:gdLst>
                  <a:gd name="connsiteX0" fmla="*/ 1246338 w 2673708"/>
                  <a:gd name="connsiteY0" fmla="*/ 0 h 2522180"/>
                  <a:gd name="connsiteX1" fmla="*/ 2673708 w 2673708"/>
                  <a:gd name="connsiteY1" fmla="*/ 1261090 h 2522180"/>
                  <a:gd name="connsiteX2" fmla="*/ 1246338 w 2673708"/>
                  <a:gd name="connsiteY2" fmla="*/ 2522180 h 2522180"/>
                  <a:gd name="connsiteX3" fmla="*/ 62740 w 2673708"/>
                  <a:gd name="connsiteY3" fmla="*/ 1966178 h 2522180"/>
                  <a:gd name="connsiteX4" fmla="*/ 0 w 2673708"/>
                  <a:gd name="connsiteY4" fmla="*/ 1874935 h 2522180"/>
                  <a:gd name="connsiteX5" fmla="*/ 0 w 2673708"/>
                  <a:gd name="connsiteY5" fmla="*/ 647246 h 2522180"/>
                  <a:gd name="connsiteX6" fmla="*/ 62740 w 2673708"/>
                  <a:gd name="connsiteY6" fmla="*/ 556003 h 2522180"/>
                  <a:gd name="connsiteX7" fmla="*/ 1246338 w 2673708"/>
                  <a:gd name="connsiteY7" fmla="*/ 0 h 2522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708" h="2522180">
                    <a:moveTo>
                      <a:pt x="1246338" y="0"/>
                    </a:moveTo>
                    <a:cubicBezTo>
                      <a:pt x="2034653" y="0"/>
                      <a:pt x="2673708" y="564609"/>
                      <a:pt x="2673708" y="1261090"/>
                    </a:cubicBezTo>
                    <a:cubicBezTo>
                      <a:pt x="2673708" y="1957571"/>
                      <a:pt x="2034653" y="2522180"/>
                      <a:pt x="1246338" y="2522180"/>
                    </a:cubicBezTo>
                    <a:cubicBezTo>
                      <a:pt x="753641" y="2522180"/>
                      <a:pt x="319249" y="2301630"/>
                      <a:pt x="62740" y="1966178"/>
                    </a:cubicBezTo>
                    <a:lnTo>
                      <a:pt x="0" y="1874935"/>
                    </a:lnTo>
                    <a:lnTo>
                      <a:pt x="0" y="647246"/>
                    </a:lnTo>
                    <a:lnTo>
                      <a:pt x="62740" y="556003"/>
                    </a:lnTo>
                    <a:cubicBezTo>
                      <a:pt x="319249" y="220551"/>
                      <a:pt x="753641" y="0"/>
                      <a:pt x="124633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4" name="椭圆 23"/>
              <p:cNvSpPr/>
              <p:nvPr userDrawn="1"/>
            </p:nvSpPr>
            <p:spPr>
              <a:xfrm>
                <a:off x="1430774" y="2460737"/>
                <a:ext cx="2854740" cy="2733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userDrawn="1"/>
            </p:nvSpPr>
            <p:spPr>
              <a:xfrm>
                <a:off x="3185823" y="2437844"/>
                <a:ext cx="2854740" cy="252217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userDrawn="1"/>
            </p:nvSpPr>
            <p:spPr>
              <a:xfrm>
                <a:off x="4967948" y="2155313"/>
                <a:ext cx="2854740" cy="252217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任意多边形 26"/>
              <p:cNvSpPr/>
              <p:nvPr userDrawn="1"/>
            </p:nvSpPr>
            <p:spPr>
              <a:xfrm>
                <a:off x="6368242" y="2532907"/>
                <a:ext cx="2775758" cy="2522180"/>
              </a:xfrm>
              <a:custGeom>
                <a:avLst/>
                <a:gdLst>
                  <a:gd name="connsiteX0" fmla="*/ 1427370 w 2775758"/>
                  <a:gd name="connsiteY0" fmla="*/ 0 h 2522180"/>
                  <a:gd name="connsiteX1" fmla="*/ 2742570 w 2775758"/>
                  <a:gd name="connsiteY1" fmla="*/ 770217 h 2522180"/>
                  <a:gd name="connsiteX2" fmla="*/ 2775758 w 2775758"/>
                  <a:gd name="connsiteY2" fmla="*/ 850330 h 2522180"/>
                  <a:gd name="connsiteX3" fmla="*/ 2775758 w 2775758"/>
                  <a:gd name="connsiteY3" fmla="*/ 1671851 h 2522180"/>
                  <a:gd name="connsiteX4" fmla="*/ 2742570 w 2775758"/>
                  <a:gd name="connsiteY4" fmla="*/ 1751964 h 2522180"/>
                  <a:gd name="connsiteX5" fmla="*/ 1427370 w 2775758"/>
                  <a:gd name="connsiteY5" fmla="*/ 2522180 h 2522180"/>
                  <a:gd name="connsiteX6" fmla="*/ 0 w 2775758"/>
                  <a:gd name="connsiteY6" fmla="*/ 1261090 h 2522180"/>
                  <a:gd name="connsiteX7" fmla="*/ 1427370 w 2775758"/>
                  <a:gd name="connsiteY7" fmla="*/ 0 h 2522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75758" h="2522180">
                    <a:moveTo>
                      <a:pt x="1427370" y="0"/>
                    </a:moveTo>
                    <a:cubicBezTo>
                      <a:pt x="2018607" y="0"/>
                      <a:pt x="2525884" y="317593"/>
                      <a:pt x="2742570" y="770217"/>
                    </a:cubicBezTo>
                    <a:lnTo>
                      <a:pt x="2775758" y="850330"/>
                    </a:lnTo>
                    <a:lnTo>
                      <a:pt x="2775758" y="1671851"/>
                    </a:lnTo>
                    <a:lnTo>
                      <a:pt x="2742570" y="1751964"/>
                    </a:lnTo>
                    <a:cubicBezTo>
                      <a:pt x="2525884" y="2204588"/>
                      <a:pt x="2018607" y="2522180"/>
                      <a:pt x="1427370" y="2522180"/>
                    </a:cubicBezTo>
                    <a:cubicBezTo>
                      <a:pt x="639055" y="2522180"/>
                      <a:pt x="0" y="1957571"/>
                      <a:pt x="0" y="1261090"/>
                    </a:cubicBezTo>
                    <a:cubicBezTo>
                      <a:pt x="0" y="564609"/>
                      <a:pt x="639055" y="0"/>
                      <a:pt x="142737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28" name="组合 27"/>
            <p:cNvGrpSpPr/>
            <p:nvPr userDrawn="1"/>
          </p:nvGrpSpPr>
          <p:grpSpPr>
            <a:xfrm>
              <a:off x="6315552" y="408837"/>
              <a:ext cx="2943359" cy="1000935"/>
              <a:chOff x="0" y="2084498"/>
              <a:chExt cx="9144000" cy="3109559"/>
            </a:xfrm>
          </p:grpSpPr>
          <p:sp>
            <p:nvSpPr>
              <p:cNvPr id="29" name="任意多边形 28"/>
              <p:cNvSpPr/>
              <p:nvPr userDrawn="1"/>
            </p:nvSpPr>
            <p:spPr>
              <a:xfrm>
                <a:off x="0" y="2084498"/>
                <a:ext cx="2673708" cy="2522180"/>
              </a:xfrm>
              <a:custGeom>
                <a:avLst/>
                <a:gdLst>
                  <a:gd name="connsiteX0" fmla="*/ 1246338 w 2673708"/>
                  <a:gd name="connsiteY0" fmla="*/ 0 h 2522180"/>
                  <a:gd name="connsiteX1" fmla="*/ 2673708 w 2673708"/>
                  <a:gd name="connsiteY1" fmla="*/ 1261090 h 2522180"/>
                  <a:gd name="connsiteX2" fmla="*/ 1246338 w 2673708"/>
                  <a:gd name="connsiteY2" fmla="*/ 2522180 h 2522180"/>
                  <a:gd name="connsiteX3" fmla="*/ 62740 w 2673708"/>
                  <a:gd name="connsiteY3" fmla="*/ 1966178 h 2522180"/>
                  <a:gd name="connsiteX4" fmla="*/ 0 w 2673708"/>
                  <a:gd name="connsiteY4" fmla="*/ 1874935 h 2522180"/>
                  <a:gd name="connsiteX5" fmla="*/ 0 w 2673708"/>
                  <a:gd name="connsiteY5" fmla="*/ 647246 h 2522180"/>
                  <a:gd name="connsiteX6" fmla="*/ 62740 w 2673708"/>
                  <a:gd name="connsiteY6" fmla="*/ 556003 h 2522180"/>
                  <a:gd name="connsiteX7" fmla="*/ 1246338 w 2673708"/>
                  <a:gd name="connsiteY7" fmla="*/ 0 h 2522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3708" h="2522180">
                    <a:moveTo>
                      <a:pt x="1246338" y="0"/>
                    </a:moveTo>
                    <a:cubicBezTo>
                      <a:pt x="2034653" y="0"/>
                      <a:pt x="2673708" y="564609"/>
                      <a:pt x="2673708" y="1261090"/>
                    </a:cubicBezTo>
                    <a:cubicBezTo>
                      <a:pt x="2673708" y="1957571"/>
                      <a:pt x="2034653" y="2522180"/>
                      <a:pt x="1246338" y="2522180"/>
                    </a:cubicBezTo>
                    <a:cubicBezTo>
                      <a:pt x="753641" y="2522180"/>
                      <a:pt x="319249" y="2301630"/>
                      <a:pt x="62740" y="1966178"/>
                    </a:cubicBezTo>
                    <a:lnTo>
                      <a:pt x="0" y="1874935"/>
                    </a:lnTo>
                    <a:lnTo>
                      <a:pt x="0" y="647246"/>
                    </a:lnTo>
                    <a:lnTo>
                      <a:pt x="62740" y="556003"/>
                    </a:lnTo>
                    <a:cubicBezTo>
                      <a:pt x="319249" y="220551"/>
                      <a:pt x="753641" y="0"/>
                      <a:pt x="124633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0" name="椭圆 29"/>
              <p:cNvSpPr/>
              <p:nvPr userDrawn="1"/>
            </p:nvSpPr>
            <p:spPr>
              <a:xfrm>
                <a:off x="1430774" y="2460737"/>
                <a:ext cx="2854740" cy="2733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p:cNvSpPr/>
              <p:nvPr userDrawn="1"/>
            </p:nvSpPr>
            <p:spPr>
              <a:xfrm>
                <a:off x="3185823" y="2437844"/>
                <a:ext cx="2854740" cy="252217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userDrawn="1"/>
            </p:nvSpPr>
            <p:spPr>
              <a:xfrm>
                <a:off x="4967948" y="2155313"/>
                <a:ext cx="2854740" cy="252217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任意多边形 32"/>
              <p:cNvSpPr/>
              <p:nvPr userDrawn="1"/>
            </p:nvSpPr>
            <p:spPr>
              <a:xfrm>
                <a:off x="6368242" y="2532907"/>
                <a:ext cx="2775758" cy="2522180"/>
              </a:xfrm>
              <a:custGeom>
                <a:avLst/>
                <a:gdLst>
                  <a:gd name="connsiteX0" fmla="*/ 1427370 w 2775758"/>
                  <a:gd name="connsiteY0" fmla="*/ 0 h 2522180"/>
                  <a:gd name="connsiteX1" fmla="*/ 2742570 w 2775758"/>
                  <a:gd name="connsiteY1" fmla="*/ 770217 h 2522180"/>
                  <a:gd name="connsiteX2" fmla="*/ 2775758 w 2775758"/>
                  <a:gd name="connsiteY2" fmla="*/ 850330 h 2522180"/>
                  <a:gd name="connsiteX3" fmla="*/ 2775758 w 2775758"/>
                  <a:gd name="connsiteY3" fmla="*/ 1671851 h 2522180"/>
                  <a:gd name="connsiteX4" fmla="*/ 2742570 w 2775758"/>
                  <a:gd name="connsiteY4" fmla="*/ 1751964 h 2522180"/>
                  <a:gd name="connsiteX5" fmla="*/ 1427370 w 2775758"/>
                  <a:gd name="connsiteY5" fmla="*/ 2522180 h 2522180"/>
                  <a:gd name="connsiteX6" fmla="*/ 0 w 2775758"/>
                  <a:gd name="connsiteY6" fmla="*/ 1261090 h 2522180"/>
                  <a:gd name="connsiteX7" fmla="*/ 1427370 w 2775758"/>
                  <a:gd name="connsiteY7" fmla="*/ 0 h 2522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75758" h="2522180">
                    <a:moveTo>
                      <a:pt x="1427370" y="0"/>
                    </a:moveTo>
                    <a:cubicBezTo>
                      <a:pt x="2018607" y="0"/>
                      <a:pt x="2525884" y="317593"/>
                      <a:pt x="2742570" y="770217"/>
                    </a:cubicBezTo>
                    <a:lnTo>
                      <a:pt x="2775758" y="850330"/>
                    </a:lnTo>
                    <a:lnTo>
                      <a:pt x="2775758" y="1671851"/>
                    </a:lnTo>
                    <a:lnTo>
                      <a:pt x="2742570" y="1751964"/>
                    </a:lnTo>
                    <a:cubicBezTo>
                      <a:pt x="2525884" y="2204588"/>
                      <a:pt x="2018607" y="2522180"/>
                      <a:pt x="1427370" y="2522180"/>
                    </a:cubicBezTo>
                    <a:cubicBezTo>
                      <a:pt x="639055" y="2522180"/>
                      <a:pt x="0" y="1957571"/>
                      <a:pt x="0" y="1261090"/>
                    </a:cubicBezTo>
                    <a:cubicBezTo>
                      <a:pt x="0" y="564609"/>
                      <a:pt x="639055" y="0"/>
                      <a:pt x="142737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sp>
        <p:nvSpPr>
          <p:cNvPr id="3" name="KSO_BC1"/>
          <p:cNvSpPr>
            <a:spLocks noGrp="1"/>
          </p:cNvSpPr>
          <p:nvPr>
            <p:ph type="body" idx="1"/>
          </p:nvPr>
        </p:nvSpPr>
        <p:spPr>
          <a:xfrm>
            <a:off x="323850" y="1079550"/>
            <a:ext cx="8361986" cy="5193212"/>
          </a:xfrm>
          <a:prstGeom prst="rect">
            <a:avLst/>
          </a:prstGeom>
        </p:spPr>
        <p:txBody>
          <a:bodyPr vert="horz" lIns="91440" tIns="45720" rIns="91440" bIns="45720" rtlCol="0">
            <a:normAutofit/>
          </a:bodyPr>
          <a:lstStyle/>
          <a:p>
            <a:pPr lvl="0"/>
            <a:r>
              <a:rPr lang="zh-CN" altLang="en-US" dirty="0" smtClean="0"/>
              <a:t>单击此处编辑母版文本样式</a:t>
            </a:r>
          </a:p>
          <a:p>
            <a:pPr lvl="1"/>
            <a:r>
              <a:rPr lang="zh-CN" altLang="en-US" dirty="0" smtClean="0"/>
              <a:t>第二级</a:t>
            </a:r>
          </a:p>
        </p:txBody>
      </p:sp>
      <p:sp>
        <p:nvSpPr>
          <p:cNvPr id="2" name="KSO_BT1"/>
          <p:cNvSpPr>
            <a:spLocks noGrp="1"/>
          </p:cNvSpPr>
          <p:nvPr>
            <p:ph type="title"/>
          </p:nvPr>
        </p:nvSpPr>
        <p:spPr>
          <a:xfrm>
            <a:off x="339634" y="-16648"/>
            <a:ext cx="8370453" cy="626246"/>
          </a:xfrm>
          <a:prstGeom prst="rect">
            <a:avLst/>
          </a:prstGeom>
        </p:spPr>
        <p:txBody>
          <a:bodyPr vert="horz" lIns="91440" tIns="45720" rIns="91440" bIns="45720" rtlCol="0" anchor="b">
            <a:normAutofit/>
          </a:bodyPr>
          <a:lstStyle/>
          <a:p>
            <a:r>
              <a:rPr lang="zh-CN" altLang="en-US" dirty="0" smtClean="0"/>
              <a:t>单击此处编辑母版标题样式</a:t>
            </a:r>
            <a:endParaRPr lang="en-US" dirty="0"/>
          </a:p>
        </p:txBody>
      </p:sp>
      <p:sp>
        <p:nvSpPr>
          <p:cNvPr id="36" name="椭圆 35">
            <a:hlinkClick r:id="" action="ppaction://hlinkshowjump?jump=previousslide"/>
          </p:cNvPr>
          <p:cNvSpPr/>
          <p:nvPr/>
        </p:nvSpPr>
        <p:spPr>
          <a:xfrm>
            <a:off x="4158986" y="6505807"/>
            <a:ext cx="233043" cy="233043"/>
          </a:xfrm>
          <a:prstGeom prst="ellipse">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燕尾形 36"/>
          <p:cNvSpPr/>
          <p:nvPr/>
        </p:nvSpPr>
        <p:spPr>
          <a:xfrm flipH="1">
            <a:off x="4223471" y="6568959"/>
            <a:ext cx="103852" cy="121641"/>
          </a:xfrm>
          <a:prstGeom prst="chevron">
            <a:avLst>
              <a:gd name="adj" fmla="val 62201"/>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8" name="椭圆 37"/>
          <p:cNvSpPr/>
          <p:nvPr/>
        </p:nvSpPr>
        <p:spPr>
          <a:xfrm>
            <a:off x="4446882" y="6505807"/>
            <a:ext cx="233043" cy="23304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a:hlinkClick r:id="" action="ppaction://hlinkshowjump?jump=nextslide"/>
          </p:cNvPr>
          <p:cNvSpPr/>
          <p:nvPr/>
        </p:nvSpPr>
        <p:spPr>
          <a:xfrm>
            <a:off x="4751972" y="6505807"/>
            <a:ext cx="233043" cy="233043"/>
          </a:xfrm>
          <a:prstGeom prst="ellipse">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燕尾形 39"/>
          <p:cNvSpPr/>
          <p:nvPr/>
        </p:nvSpPr>
        <p:spPr>
          <a:xfrm>
            <a:off x="4824019" y="6568959"/>
            <a:ext cx="103852" cy="121641"/>
          </a:xfrm>
          <a:prstGeom prst="chevron">
            <a:avLst>
              <a:gd name="adj" fmla="val 62201"/>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 name="KSO_FN"/>
          <p:cNvSpPr>
            <a:spLocks noGrp="1"/>
          </p:cNvSpPr>
          <p:nvPr>
            <p:ph type="sldNum" sz="quarter" idx="4"/>
          </p:nvPr>
        </p:nvSpPr>
        <p:spPr>
          <a:xfrm>
            <a:off x="4381951" y="6431056"/>
            <a:ext cx="361312" cy="365125"/>
          </a:xfrm>
          <a:prstGeom prst="rect">
            <a:avLst/>
          </a:prstGeom>
        </p:spPr>
        <p:txBody>
          <a:bodyPr vert="horz" lIns="91440" tIns="45720" rIns="91440" bIns="45720" rtlCol="0" anchor="ctr"/>
          <a:lstStyle>
            <a:lvl1pPr algn="ctr">
              <a:defRPr sz="1000">
                <a:solidFill>
                  <a:schemeClr val="bg1"/>
                </a:solidFill>
                <a:latin typeface="Arial" panose="020B0604020202020204" pitchFamily="34" charset="0"/>
                <a:cs typeface="Arial" panose="020B0604020202020204" pitchFamily="34" charset="0"/>
              </a:defRPr>
            </a:lvl1pPr>
          </a:lstStyle>
          <a:p>
            <a:fld id="{6A5238FC-BF8F-44BD-809B-27C3F40AEC9A}" type="slidenum">
              <a:rPr lang="zh-CN" altLang="en-US" smtClean="0"/>
              <a:t>‹#›</a:t>
            </a:fld>
            <a:endParaRPr lang="zh-CN" altLang="en-US"/>
          </a:p>
        </p:txBody>
      </p:sp>
      <p:cxnSp>
        <p:nvCxnSpPr>
          <p:cNvPr id="42" name="直接连接符 41"/>
          <p:cNvCxnSpPr/>
          <p:nvPr/>
        </p:nvCxnSpPr>
        <p:spPr>
          <a:xfrm>
            <a:off x="-3003" y="6629637"/>
            <a:ext cx="4018037" cy="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a:off x="5114801" y="6629637"/>
            <a:ext cx="4018037" cy="0"/>
          </a:xfrm>
          <a:prstGeom prst="line">
            <a:avLst/>
          </a:prstGeom>
          <a:ln w="127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05257325"/>
      </p:ext>
    </p:extLst>
  </p:cSld>
  <p:clrMap bg1="lt1" tx1="dk1" bg2="lt2" tx2="dk2" accent1="accent1" accent2="accent2" accent3="accent3" accent4="accent4" accent5="accent5" accent6="accent6" hlink="hlink" folHlink="folHlink"/>
  <p:sldLayoutIdLst>
    <p:sldLayoutId id="2147483777" r:id="rId1"/>
    <p:sldLayoutId id="2147483778" r:id="rId2"/>
    <p:sldLayoutId id="2147483779" r:id="rId3"/>
    <p:sldLayoutId id="2147483780" r:id="rId4"/>
    <p:sldLayoutId id="2147483781" r:id="rId5"/>
    <p:sldLayoutId id="2147483782" r:id="rId6"/>
    <p:sldLayoutId id="2147483783" r:id="rId7"/>
    <p:sldLayoutId id="2147483784" r:id="rId8"/>
    <p:sldLayoutId id="2147483785" r:id="rId9"/>
    <p:sldLayoutId id="2147483786" r:id="rId10"/>
    <p:sldLayoutId id="2147483787" r:id="rId11"/>
    <p:sldLayoutId id="2147483788" r:id="rId12"/>
    <p:sldLayoutId id="2147483789" r:id="rId13"/>
  </p:sldLayoutIdLst>
  <p:hf hdr="0" ftr="0" dt="0"/>
  <p:txStyles>
    <p:titleStyle>
      <a:lvl1pPr algn="l" defTabSz="914400" rtl="0" eaLnBrk="1" latinLnBrk="0" hangingPunct="1">
        <a:lnSpc>
          <a:spcPct val="90000"/>
        </a:lnSpc>
        <a:spcBef>
          <a:spcPct val="0"/>
        </a:spcBef>
        <a:buNone/>
        <a:defRPr sz="2800" b="1" i="0" kern="1200" baseline="0">
          <a:solidFill>
            <a:schemeClr val="bg1"/>
          </a:solidFill>
          <a:latin typeface="Arial Black" panose="020B0A04020102020204" pitchFamily="34" charset="0"/>
          <a:ea typeface="微软雅黑" panose="020B0503020204020204" pitchFamily="34" charset="-122"/>
          <a:cs typeface="+mj-cs"/>
        </a:defRPr>
      </a:lvl1pPr>
    </p:titleStyle>
    <p:bodyStyle>
      <a:lvl1pPr marL="357188" indent="-357188" algn="just" defTabSz="914400" rtl="0" eaLnBrk="1" latinLnBrk="0" hangingPunct="1">
        <a:lnSpc>
          <a:spcPct val="110000"/>
        </a:lnSpc>
        <a:spcBef>
          <a:spcPts val="1800"/>
        </a:spcBef>
        <a:spcAft>
          <a:spcPts val="0"/>
        </a:spcAft>
        <a:buClr>
          <a:schemeClr val="accent1">
            <a:lumMod val="75000"/>
          </a:schemeClr>
        </a:buClr>
        <a:buSzPct val="90000"/>
        <a:buFont typeface="Webdings" panose="05030102010509060703" pitchFamily="18" charset="2"/>
        <a:buChar char=""/>
        <a:defRPr sz="2000" kern="1200" baseline="0">
          <a:solidFill>
            <a:schemeClr val="accent1"/>
          </a:solidFill>
          <a:latin typeface="Arial" panose="020B0604020202020204" pitchFamily="34" charset="0"/>
          <a:ea typeface="微软雅黑" panose="020B0503020204020204" pitchFamily="34" charset="-122"/>
          <a:cs typeface="+mn-cs"/>
        </a:defRPr>
      </a:lvl1pPr>
      <a:lvl2pPr marL="357188" indent="-357188" algn="just" defTabSz="914400" rtl="0" eaLnBrk="1" latinLnBrk="0" hangingPunct="1">
        <a:lnSpc>
          <a:spcPct val="130000"/>
        </a:lnSpc>
        <a:spcBef>
          <a:spcPts val="0"/>
        </a:spcBef>
        <a:spcAft>
          <a:spcPts val="600"/>
        </a:spcAft>
        <a:buClr>
          <a:schemeClr val="accent2">
            <a:lumMod val="60000"/>
            <a:lumOff val="40000"/>
          </a:schemeClr>
        </a:buClr>
        <a:buFont typeface="幼圆" panose="02010509060101010101" pitchFamily="49" charset="-122"/>
        <a:buChar char=" "/>
        <a:defRPr sz="1600" kern="1200" baseline="0">
          <a:solidFill>
            <a:srgbClr val="7D7D7D"/>
          </a:solidFill>
          <a:latin typeface="幼圆" panose="02010509060101010101" pitchFamily="49" charset="-122"/>
          <a:ea typeface="幼圆" panose="02010509060101010101" pitchFamily="49"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wav"/><Relationship Id="rId1" Type="http://schemas.microsoft.com/office/2007/relationships/media" Target="../media/media1.wav"/><Relationship Id="rId5" Type="http://schemas.openxmlformats.org/officeDocument/2006/relationships/image" Target="../media/image3.png"/><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0.wav"/><Relationship Id="rId1" Type="http://schemas.microsoft.com/office/2007/relationships/media" Target="../media/media10.wav"/><Relationship Id="rId5" Type="http://schemas.openxmlformats.org/officeDocument/2006/relationships/image" Target="../media/image3.png"/><Relationship Id="rId4" Type="http://schemas.openxmlformats.org/officeDocument/2006/relationships/notesSlide" Target="../notesSlides/notesSlide8.xml"/></Relationships>
</file>

<file path=ppt/slides/_rels/slide11.xml.rels><?xml version="1.0" encoding="UTF-8" standalone="yes"?>
<Relationships xmlns="http://schemas.openxmlformats.org/package/2006/relationships"><Relationship Id="rId3" Type="http://schemas.openxmlformats.org/officeDocument/2006/relationships/audio" Target="../media/media11.wav"/><Relationship Id="rId7" Type="http://schemas.openxmlformats.org/officeDocument/2006/relationships/image" Target="../media/image3.png"/><Relationship Id="rId2" Type="http://schemas.microsoft.com/office/2007/relationships/media" Target="../media/media11.wav"/><Relationship Id="rId1" Type="http://schemas.openxmlformats.org/officeDocument/2006/relationships/tags" Target="../tags/tag5.xml"/><Relationship Id="rId6" Type="http://schemas.openxmlformats.org/officeDocument/2006/relationships/image" Target="../media/image10.png"/><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audio" Target="../media/media12.wav"/><Relationship Id="rId7" Type="http://schemas.openxmlformats.org/officeDocument/2006/relationships/image" Target="../media/image3.png"/><Relationship Id="rId2" Type="http://schemas.microsoft.com/office/2007/relationships/media" Target="../media/media12.wav"/><Relationship Id="rId1" Type="http://schemas.openxmlformats.org/officeDocument/2006/relationships/tags" Target="../tags/tag6.xml"/><Relationship Id="rId6" Type="http://schemas.openxmlformats.org/officeDocument/2006/relationships/hyperlink" Target="http://domain.com/53C316-C2oJ5/mr_bean.jpg" TargetMode="External"/><Relationship Id="rId5" Type="http://schemas.openxmlformats.org/officeDocument/2006/relationships/notesSlide" Target="../notesSlides/notesSlide10.xml"/><Relationship Id="rId4"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audio" Target="../media/media13.wav"/><Relationship Id="rId7" Type="http://schemas.openxmlformats.org/officeDocument/2006/relationships/image" Target="../media/image3.png"/><Relationship Id="rId2" Type="http://schemas.microsoft.com/office/2007/relationships/media" Target="../media/media13.wav"/><Relationship Id="rId1" Type="http://schemas.openxmlformats.org/officeDocument/2006/relationships/tags" Target="../tags/tag7.xml"/><Relationship Id="rId6" Type="http://schemas.openxmlformats.org/officeDocument/2006/relationships/image" Target="../media/image11.png"/><Relationship Id="rId5" Type="http://schemas.openxmlformats.org/officeDocument/2006/relationships/notesSlide" Target="../notesSlides/notesSlide11.xml"/><Relationship Id="rId4"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hyperlink" Target="http://en.wikipedia.org/wiki/Plant" TargetMode="External"/><Relationship Id="rId13" Type="http://schemas.openxmlformats.org/officeDocument/2006/relationships/hyperlink" Target="http://en.wikipedia.org/wiki/Family" TargetMode="External"/><Relationship Id="rId3" Type="http://schemas.openxmlformats.org/officeDocument/2006/relationships/audio" Target="../media/media14.wav"/><Relationship Id="rId7" Type="http://schemas.openxmlformats.org/officeDocument/2006/relationships/hyperlink" Target="http://en.wikipedia.org/wiki/Common_name" TargetMode="External"/><Relationship Id="rId12" Type="http://schemas.openxmlformats.org/officeDocument/2006/relationships/hyperlink" Target="http://en.wikipedia.org/wiki/Genus" TargetMode="External"/><Relationship Id="rId2" Type="http://schemas.microsoft.com/office/2007/relationships/media" Target="../media/media14.wav"/><Relationship Id="rId16" Type="http://schemas.openxmlformats.org/officeDocument/2006/relationships/image" Target="../media/image3.png"/><Relationship Id="rId1" Type="http://schemas.openxmlformats.org/officeDocument/2006/relationships/tags" Target="../tags/tag8.xml"/><Relationship Id="rId6" Type="http://schemas.openxmlformats.org/officeDocument/2006/relationships/hyperlink" Target="http://en.wikipedia.org/wiki/Bean" TargetMode="External"/><Relationship Id="rId11" Type="http://schemas.openxmlformats.org/officeDocument/2006/relationships/hyperlink" Target="http://en.wikipedia.org/wiki/Forage" TargetMode="External"/><Relationship Id="rId5" Type="http://schemas.openxmlformats.org/officeDocument/2006/relationships/notesSlide" Target="../notesSlides/notesSlide12.xml"/><Relationship Id="rId15" Type="http://schemas.openxmlformats.org/officeDocument/2006/relationships/image" Target="../media/image12.png"/><Relationship Id="rId10" Type="http://schemas.openxmlformats.org/officeDocument/2006/relationships/hyperlink" Target="http://en.wikipedia.org/wiki/Food" TargetMode="External"/><Relationship Id="rId4" Type="http://schemas.openxmlformats.org/officeDocument/2006/relationships/slideLayout" Target="../slideLayouts/slideLayout2.xml"/><Relationship Id="rId9" Type="http://schemas.openxmlformats.org/officeDocument/2006/relationships/hyperlink" Target="http://en.wikipedia.org/wiki/Seed" TargetMode="External"/><Relationship Id="rId14" Type="http://schemas.openxmlformats.org/officeDocument/2006/relationships/hyperlink" Target="http://en.wikipedia.org/wiki/Fabaceae" TargetMode="External"/></Relationships>
</file>

<file path=ppt/slides/_rels/slide15.xml.rels><?xml version="1.0" encoding="UTF-8" standalone="yes"?>
<Relationships xmlns="http://schemas.openxmlformats.org/package/2006/relationships"><Relationship Id="rId3" Type="http://schemas.openxmlformats.org/officeDocument/2006/relationships/audio" Target="../media/media15.wav"/><Relationship Id="rId7" Type="http://schemas.openxmlformats.org/officeDocument/2006/relationships/image" Target="../media/image3.png"/><Relationship Id="rId2" Type="http://schemas.microsoft.com/office/2007/relationships/media" Target="../media/media15.wav"/><Relationship Id="rId1" Type="http://schemas.openxmlformats.org/officeDocument/2006/relationships/tags" Target="../tags/tag9.xml"/><Relationship Id="rId6" Type="http://schemas.openxmlformats.org/officeDocument/2006/relationships/image" Target="../media/image120.png"/><Relationship Id="rId5" Type="http://schemas.openxmlformats.org/officeDocument/2006/relationships/notesSlide" Target="../notesSlides/notesSlide13.xml"/><Relationship Id="rId4"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audio" Target="../media/media16.wav"/><Relationship Id="rId2" Type="http://schemas.microsoft.com/office/2007/relationships/media" Target="../media/media16.wav"/><Relationship Id="rId1" Type="http://schemas.openxmlformats.org/officeDocument/2006/relationships/tags" Target="../tags/tag10.xml"/><Relationship Id="rId5" Type="http://schemas.openxmlformats.org/officeDocument/2006/relationships/image" Target="../media/image3.png"/><Relationship Id="rId4"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audio" Target="../media/media17.wav"/><Relationship Id="rId7" Type="http://schemas.openxmlformats.org/officeDocument/2006/relationships/image" Target="../media/image3.png"/><Relationship Id="rId2" Type="http://schemas.microsoft.com/office/2007/relationships/media" Target="../media/media17.wav"/><Relationship Id="rId1" Type="http://schemas.openxmlformats.org/officeDocument/2006/relationships/tags" Target="../tags/tag11.xml"/><Relationship Id="rId6" Type="http://schemas.openxmlformats.org/officeDocument/2006/relationships/image" Target="../media/image13.png"/><Relationship Id="rId5" Type="http://schemas.openxmlformats.org/officeDocument/2006/relationships/notesSlide" Target="../notesSlides/notesSlide14.xml"/><Relationship Id="rId4"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audio" Target="../media/media18.wav"/><Relationship Id="rId2" Type="http://schemas.microsoft.com/office/2007/relationships/media" Target="../media/media18.wav"/><Relationship Id="rId1" Type="http://schemas.openxmlformats.org/officeDocument/2006/relationships/tags" Target="../tags/tag12.xml"/><Relationship Id="rId6" Type="http://schemas.openxmlformats.org/officeDocument/2006/relationships/image" Target="../media/image3.png"/><Relationship Id="rId5" Type="http://schemas.openxmlformats.org/officeDocument/2006/relationships/notesSlide" Target="../notesSlides/notesSlide15.xml"/><Relationship Id="rId4"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audio" Target="../media/media19.wav"/><Relationship Id="rId2" Type="http://schemas.microsoft.com/office/2007/relationships/media" Target="../media/media19.wav"/><Relationship Id="rId1" Type="http://schemas.openxmlformats.org/officeDocument/2006/relationships/tags" Target="../tags/tag13.xml"/><Relationship Id="rId5" Type="http://schemas.openxmlformats.org/officeDocument/2006/relationships/image" Target="../media/image3.png"/><Relationship Id="rId4"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wav"/><Relationship Id="rId1" Type="http://schemas.microsoft.com/office/2007/relationships/media" Target="../media/media2.wav"/><Relationship Id="rId5" Type="http://schemas.openxmlformats.org/officeDocument/2006/relationships/image" Target="../media/image3.png"/><Relationship Id="rId4"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3" Type="http://schemas.openxmlformats.org/officeDocument/2006/relationships/audio" Target="../media/media20.wav"/><Relationship Id="rId2" Type="http://schemas.microsoft.com/office/2007/relationships/media" Target="../media/media20.wav"/><Relationship Id="rId1" Type="http://schemas.openxmlformats.org/officeDocument/2006/relationships/tags" Target="../tags/tag14.xml"/><Relationship Id="rId5" Type="http://schemas.openxmlformats.org/officeDocument/2006/relationships/image" Target="../media/image3.png"/><Relationship Id="rId4"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audio" Target="../media/media21.wav"/><Relationship Id="rId2" Type="http://schemas.microsoft.com/office/2007/relationships/media" Target="../media/media21.wav"/><Relationship Id="rId1" Type="http://schemas.openxmlformats.org/officeDocument/2006/relationships/tags" Target="../tags/tag15.xml"/><Relationship Id="rId6" Type="http://schemas.openxmlformats.org/officeDocument/2006/relationships/image" Target="../media/image3.png"/><Relationship Id="rId5" Type="http://schemas.openxmlformats.org/officeDocument/2006/relationships/image" Target="../media/image14.png"/><Relationship Id="rId4"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audio" Target="../media/media22.wav"/><Relationship Id="rId2" Type="http://schemas.microsoft.com/office/2007/relationships/media" Target="../media/media22.wav"/><Relationship Id="rId1" Type="http://schemas.openxmlformats.org/officeDocument/2006/relationships/tags" Target="../tags/tag16.xml"/><Relationship Id="rId6" Type="http://schemas.openxmlformats.org/officeDocument/2006/relationships/image" Target="../media/image3.png"/><Relationship Id="rId5" Type="http://schemas.openxmlformats.org/officeDocument/2006/relationships/notesSlide" Target="../notesSlides/notesSlide16.xml"/><Relationship Id="rId4"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3.wav"/><Relationship Id="rId1" Type="http://schemas.microsoft.com/office/2007/relationships/media" Target="../media/media23.wav"/><Relationship Id="rId5" Type="http://schemas.openxmlformats.org/officeDocument/2006/relationships/image" Target="../media/image3.png"/><Relationship Id="rId4" Type="http://schemas.openxmlformats.org/officeDocument/2006/relationships/notesSlide" Target="../notesSlides/notesSlide17.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4.wav"/><Relationship Id="rId1" Type="http://schemas.microsoft.com/office/2007/relationships/media" Target="../media/media24.wav"/><Relationship Id="rId5" Type="http://schemas.openxmlformats.org/officeDocument/2006/relationships/image" Target="../media/image3.png"/><Relationship Id="rId4" Type="http://schemas.openxmlformats.org/officeDocument/2006/relationships/notesSlide" Target="../notesSlides/notesSlide18.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5.wav"/><Relationship Id="rId1" Type="http://schemas.microsoft.com/office/2007/relationships/media" Target="../media/media25.wav"/><Relationship Id="rId5" Type="http://schemas.openxmlformats.org/officeDocument/2006/relationships/image" Target="../media/image3.png"/><Relationship Id="rId4" Type="http://schemas.openxmlformats.org/officeDocument/2006/relationships/image" Target="../media/image15.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6.wav"/><Relationship Id="rId1" Type="http://schemas.microsoft.com/office/2007/relationships/media" Target="../media/media26.wav"/><Relationship Id="rId5" Type="http://schemas.openxmlformats.org/officeDocument/2006/relationships/image" Target="../media/image3.png"/><Relationship Id="rId4" Type="http://schemas.openxmlformats.org/officeDocument/2006/relationships/notesSlide" Target="../notesSlides/notesSlide19.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7.wav"/><Relationship Id="rId1" Type="http://schemas.microsoft.com/office/2007/relationships/media" Target="../media/media27.wav"/><Relationship Id="rId4" Type="http://schemas.openxmlformats.org/officeDocument/2006/relationships/image" Target="../media/image3.png"/></Relationships>
</file>

<file path=ppt/slides/_rels/slide28.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2.xml"/><Relationship Id="rId7" Type="http://schemas.openxmlformats.org/officeDocument/2006/relationships/image" Target="../media/image19.png"/><Relationship Id="rId2" Type="http://schemas.openxmlformats.org/officeDocument/2006/relationships/audio" Target="../media/media28.wav"/><Relationship Id="rId1" Type="http://schemas.microsoft.com/office/2007/relationships/media" Target="../media/media28.wav"/><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9.wav"/><Relationship Id="rId1" Type="http://schemas.microsoft.com/office/2007/relationships/media" Target="../media/media29.wav"/><Relationship Id="rId5" Type="http://schemas.openxmlformats.org/officeDocument/2006/relationships/image" Target="../media/image3.png"/><Relationship Id="rId4"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wav"/><Relationship Id="rId1" Type="http://schemas.microsoft.com/office/2007/relationships/media" Target="../media/media3.wav"/><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8" Type="http://schemas.openxmlformats.org/officeDocument/2006/relationships/image" Target="../media/image6.wmf"/><Relationship Id="rId3" Type="http://schemas.microsoft.com/office/2007/relationships/media" Target="../media/media4.wav"/><Relationship Id="rId7" Type="http://schemas.openxmlformats.org/officeDocument/2006/relationships/image" Target="../media/image5.gif"/><Relationship Id="rId12" Type="http://schemas.openxmlformats.org/officeDocument/2006/relationships/image" Target="../media/image3.png"/><Relationship Id="rId2" Type="http://schemas.openxmlformats.org/officeDocument/2006/relationships/tags" Target="../tags/tag1.xml"/><Relationship Id="rId1" Type="http://schemas.openxmlformats.org/officeDocument/2006/relationships/vmlDrawing" Target="../drawings/vmlDrawing1.vml"/><Relationship Id="rId6" Type="http://schemas.openxmlformats.org/officeDocument/2006/relationships/notesSlide" Target="../notesSlides/notesSlide3.xml"/><Relationship Id="rId11" Type="http://schemas.openxmlformats.org/officeDocument/2006/relationships/image" Target="../media/image4.wmf"/><Relationship Id="rId5" Type="http://schemas.openxmlformats.org/officeDocument/2006/relationships/slideLayout" Target="../slideLayouts/slideLayout2.xml"/><Relationship Id="rId10" Type="http://schemas.openxmlformats.org/officeDocument/2006/relationships/oleObject" Target="../embeddings/oleObject1.bin"/><Relationship Id="rId4" Type="http://schemas.openxmlformats.org/officeDocument/2006/relationships/audio" Target="../media/media4.wav"/><Relationship Id="rId9" Type="http://schemas.openxmlformats.org/officeDocument/2006/relationships/image" Target="../media/image7.jpeg"/></Relationships>
</file>

<file path=ppt/slides/_rels/slide5.xml.rels><?xml version="1.0" encoding="UTF-8" standalone="yes"?>
<Relationships xmlns="http://schemas.openxmlformats.org/package/2006/relationships"><Relationship Id="rId8" Type="http://schemas.openxmlformats.org/officeDocument/2006/relationships/image" Target="../media/image5.gif"/><Relationship Id="rId3" Type="http://schemas.microsoft.com/office/2007/relationships/media" Target="../media/media5.wav"/><Relationship Id="rId7" Type="http://schemas.openxmlformats.org/officeDocument/2006/relationships/image" Target="../media/image9.png"/><Relationship Id="rId12" Type="http://schemas.openxmlformats.org/officeDocument/2006/relationships/image" Target="../media/image3.png"/><Relationship Id="rId2" Type="http://schemas.openxmlformats.org/officeDocument/2006/relationships/tags" Target="../tags/tag2.xml"/><Relationship Id="rId1" Type="http://schemas.openxmlformats.org/officeDocument/2006/relationships/vmlDrawing" Target="../drawings/vmlDrawing2.vml"/><Relationship Id="rId6" Type="http://schemas.openxmlformats.org/officeDocument/2006/relationships/notesSlide" Target="../notesSlides/notesSlide4.xml"/><Relationship Id="rId11" Type="http://schemas.openxmlformats.org/officeDocument/2006/relationships/image" Target="../media/image8.wmf"/><Relationship Id="rId5" Type="http://schemas.openxmlformats.org/officeDocument/2006/relationships/slideLayout" Target="../slideLayouts/slideLayout2.xml"/><Relationship Id="rId10" Type="http://schemas.openxmlformats.org/officeDocument/2006/relationships/oleObject" Target="../embeddings/oleObject2.bin"/><Relationship Id="rId4" Type="http://schemas.openxmlformats.org/officeDocument/2006/relationships/audio" Target="../media/media5.wav"/><Relationship Id="rId9" Type="http://schemas.openxmlformats.org/officeDocument/2006/relationships/image" Target="../media/image7.jpe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wav"/><Relationship Id="rId1" Type="http://schemas.microsoft.com/office/2007/relationships/media" Target="../media/media6.wav"/><Relationship Id="rId5" Type="http://schemas.openxmlformats.org/officeDocument/2006/relationships/image" Target="../media/image3.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audio" Target="../media/media7.wav"/><Relationship Id="rId2" Type="http://schemas.microsoft.com/office/2007/relationships/media" Target="../media/media7.wav"/><Relationship Id="rId1" Type="http://schemas.openxmlformats.org/officeDocument/2006/relationships/tags" Target="../tags/tag3.xml"/><Relationship Id="rId6" Type="http://schemas.openxmlformats.org/officeDocument/2006/relationships/image" Target="../media/image3.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audio" Target="../media/media8.wav"/><Relationship Id="rId7" Type="http://schemas.openxmlformats.org/officeDocument/2006/relationships/image" Target="../media/image3.png"/><Relationship Id="rId2" Type="http://schemas.microsoft.com/office/2007/relationships/media" Target="../media/media8.wav"/><Relationship Id="rId1" Type="http://schemas.openxmlformats.org/officeDocument/2006/relationships/tags" Target="../tags/tag4.xml"/><Relationship Id="rId6" Type="http://schemas.openxmlformats.org/officeDocument/2006/relationships/image" Target="../media/image6.wmf"/><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wav"/><Relationship Id="rId1" Type="http://schemas.microsoft.com/office/2007/relationships/media" Target="../media/media9.wav"/><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p:cNvSpPr>
            <a:spLocks noGrp="1"/>
          </p:cNvSpPr>
          <p:nvPr>
            <p:ph type="subTitle" idx="1"/>
          </p:nvPr>
        </p:nvSpPr>
        <p:spPr>
          <a:xfrm>
            <a:off x="2150192" y="4462800"/>
            <a:ext cx="5012608" cy="405153"/>
          </a:xfrm>
          <a:ln>
            <a:noFill/>
          </a:ln>
        </p:spPr>
        <p:txBody>
          <a:bodyPr/>
          <a:lstStyle/>
          <a:p>
            <a:r>
              <a:rPr lang="en-US" altLang="zh-CN" sz="1600" b="1" dirty="0" smtClean="0">
                <a:solidFill>
                  <a:schemeClr val="accent1">
                    <a:lumMod val="75000"/>
                  </a:schemeClr>
                </a:solidFill>
              </a:rPr>
              <a:t>Kaiqi Zhao, </a:t>
            </a:r>
            <a:r>
              <a:rPr lang="en-US" altLang="zh-CN" sz="1600" b="1" dirty="0" err="1" smtClean="0">
                <a:solidFill>
                  <a:schemeClr val="accent1">
                    <a:lumMod val="75000"/>
                  </a:schemeClr>
                </a:solidFill>
              </a:rPr>
              <a:t>Zhiyuan</a:t>
            </a:r>
            <a:r>
              <a:rPr lang="en-US" altLang="zh-CN" sz="1600" b="1" dirty="0" smtClean="0">
                <a:solidFill>
                  <a:schemeClr val="accent1">
                    <a:lumMod val="75000"/>
                  </a:schemeClr>
                </a:solidFill>
              </a:rPr>
              <a:t> </a:t>
            </a:r>
            <a:r>
              <a:rPr lang="en-US" altLang="zh-CN" sz="1600" b="1" dirty="0" err="1" smtClean="0">
                <a:solidFill>
                  <a:schemeClr val="accent1">
                    <a:lumMod val="75000"/>
                  </a:schemeClr>
                </a:solidFill>
              </a:rPr>
              <a:t>Cai</a:t>
            </a:r>
            <a:r>
              <a:rPr lang="en-US" altLang="zh-CN" sz="1600" b="1" dirty="0">
                <a:solidFill>
                  <a:schemeClr val="accent1">
                    <a:lumMod val="75000"/>
                  </a:schemeClr>
                </a:solidFill>
              </a:rPr>
              <a:t>, </a:t>
            </a:r>
            <a:r>
              <a:rPr lang="en-US" altLang="zh-CN" sz="1600" b="1" dirty="0" err="1">
                <a:solidFill>
                  <a:schemeClr val="accent1">
                    <a:lumMod val="75000"/>
                  </a:schemeClr>
                </a:solidFill>
              </a:rPr>
              <a:t>Qingyu</a:t>
            </a:r>
            <a:r>
              <a:rPr lang="en-US" altLang="zh-CN" sz="1600" b="1" dirty="0">
                <a:solidFill>
                  <a:schemeClr val="accent1">
                    <a:lumMod val="75000"/>
                  </a:schemeClr>
                </a:solidFill>
              </a:rPr>
              <a:t> Sui, </a:t>
            </a:r>
            <a:r>
              <a:rPr lang="en-US" altLang="zh-CN" sz="1600" b="1" dirty="0" err="1">
                <a:solidFill>
                  <a:schemeClr val="accent1">
                    <a:lumMod val="75000"/>
                  </a:schemeClr>
                </a:solidFill>
              </a:rPr>
              <a:t>Enxun</a:t>
            </a:r>
            <a:r>
              <a:rPr lang="en-US" altLang="zh-CN" sz="1600" b="1" dirty="0">
                <a:solidFill>
                  <a:schemeClr val="accent1">
                    <a:lumMod val="75000"/>
                  </a:schemeClr>
                </a:solidFill>
              </a:rPr>
              <a:t> Wei, and Kenny Q. </a:t>
            </a:r>
            <a:r>
              <a:rPr lang="en-US" altLang="zh-CN" sz="1600" b="1" dirty="0" smtClean="0">
                <a:solidFill>
                  <a:schemeClr val="accent1">
                    <a:lumMod val="75000"/>
                  </a:schemeClr>
                </a:solidFill>
              </a:rPr>
              <a:t>Zhu</a:t>
            </a:r>
            <a:endParaRPr lang="zh-CN" altLang="en-US" sz="1600" b="1" dirty="0">
              <a:solidFill>
                <a:schemeClr val="accent1">
                  <a:lumMod val="75000"/>
                </a:schemeClr>
              </a:solidFill>
            </a:endParaRPr>
          </a:p>
        </p:txBody>
      </p:sp>
      <p:sp>
        <p:nvSpPr>
          <p:cNvPr id="2" name="标题 1"/>
          <p:cNvSpPr>
            <a:spLocks noGrp="1"/>
          </p:cNvSpPr>
          <p:nvPr>
            <p:ph type="title"/>
          </p:nvPr>
        </p:nvSpPr>
        <p:spPr>
          <a:xfrm>
            <a:off x="647126" y="3070119"/>
            <a:ext cx="7643446" cy="863596"/>
          </a:xfrm>
        </p:spPr>
        <p:txBody>
          <a:bodyPr/>
          <a:lstStyle/>
          <a:p>
            <a:r>
              <a:rPr lang="en-US" altLang="zh-CN" sz="3200" dirty="0"/>
              <a:t>Clustering Image Search Results by Entity</a:t>
            </a:r>
            <a:br>
              <a:rPr lang="en-US" altLang="zh-CN" sz="3200" dirty="0"/>
            </a:br>
            <a:r>
              <a:rPr lang="en-US" altLang="zh-CN" sz="3200" dirty="0"/>
              <a:t>Disambiguation</a:t>
            </a:r>
            <a:endParaRPr lang="zh-CN" altLang="en-US" sz="3200" dirty="0"/>
          </a:p>
        </p:txBody>
      </p:sp>
      <p:sp>
        <p:nvSpPr>
          <p:cNvPr id="4" name="副标题 2"/>
          <p:cNvSpPr txBox="1">
            <a:spLocks/>
          </p:cNvSpPr>
          <p:nvPr/>
        </p:nvSpPr>
        <p:spPr>
          <a:xfrm>
            <a:off x="2150192" y="4975007"/>
            <a:ext cx="4637314" cy="405153"/>
          </a:xfrm>
          <a:prstGeom prst="roundRect">
            <a:avLst>
              <a:gd name="adj" fmla="val 50000"/>
            </a:avLst>
          </a:prstGeom>
          <a:noFill/>
          <a:ln w="12700">
            <a:noFill/>
          </a:ln>
        </p:spPr>
        <p:txBody>
          <a:bodyPr vert="horz" lIns="91440" tIns="45720" rIns="91440" bIns="45720" rtlCol="0" anchor="ctr">
            <a:noAutofit/>
          </a:bodyPr>
          <a:lstStyle>
            <a:lvl1pPr marL="0" indent="0" algn="ctr" defTabSz="914400" rtl="0" eaLnBrk="1" latinLnBrk="0" hangingPunct="1">
              <a:lnSpc>
                <a:spcPct val="110000"/>
              </a:lnSpc>
              <a:spcBef>
                <a:spcPts val="1800"/>
              </a:spcBef>
              <a:spcAft>
                <a:spcPts val="0"/>
              </a:spcAft>
              <a:buClr>
                <a:schemeClr val="accent1">
                  <a:lumMod val="75000"/>
                </a:schemeClr>
              </a:buClr>
              <a:buSzPct val="90000"/>
              <a:buFont typeface="Webdings" panose="05030102010509060703" pitchFamily="18" charset="2"/>
              <a:buNone/>
              <a:defRPr sz="1800" kern="1200" baseline="0">
                <a:solidFill>
                  <a:schemeClr val="tx2">
                    <a:lumMod val="60000"/>
                    <a:lumOff val="40000"/>
                  </a:schemeClr>
                </a:solidFill>
                <a:latin typeface="幼圆" panose="02010509060101010101" pitchFamily="49" charset="-122"/>
                <a:ea typeface="幼圆" panose="02010509060101010101" pitchFamily="49" charset="-122"/>
                <a:cs typeface="+mn-cs"/>
              </a:defRPr>
            </a:lvl1pPr>
            <a:lvl2pPr marL="457200" indent="0" algn="ctr" defTabSz="914400" rtl="0" eaLnBrk="1" latinLnBrk="0" hangingPunct="1">
              <a:lnSpc>
                <a:spcPct val="130000"/>
              </a:lnSpc>
              <a:spcBef>
                <a:spcPts val="0"/>
              </a:spcBef>
              <a:spcAft>
                <a:spcPts val="600"/>
              </a:spcAft>
              <a:buClr>
                <a:schemeClr val="accent2">
                  <a:lumMod val="60000"/>
                  <a:lumOff val="40000"/>
                </a:schemeClr>
              </a:buClr>
              <a:buFont typeface="幼圆" panose="02010509060101010101" pitchFamily="49" charset="-122"/>
              <a:buNone/>
              <a:defRPr sz="2000" kern="1200" baseline="0">
                <a:solidFill>
                  <a:srgbClr val="7D7D7D"/>
                </a:solidFill>
                <a:latin typeface="幼圆" panose="02010509060101010101" pitchFamily="49" charset="-122"/>
                <a:ea typeface="幼圆" panose="02010509060101010101" pitchFamily="49" charset="-122"/>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altLang="zh-CN" b="1" dirty="0" smtClean="0"/>
              <a:t>Shanghai Jiao Tong University</a:t>
            </a:r>
            <a:endParaRPr lang="zh-CN" altLang="en-US" b="1" dirty="0"/>
          </a:p>
        </p:txBody>
      </p:sp>
      <p:pic>
        <p:nvPicPr>
          <p:cNvPr id="5" name="图片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22179" y="5086143"/>
            <a:ext cx="1410652" cy="1338168"/>
          </a:xfrm>
          <a:prstGeom prst="rect">
            <a:avLst/>
          </a:prstGeom>
          <a:effectLst/>
        </p:spPr>
      </p:pic>
      <p:pic>
        <p:nvPicPr>
          <p:cNvPr id="19" name="音频 1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1117202074"/>
      </p:ext>
    </p:extLst>
  </p:cSld>
  <p:clrMapOvr>
    <a:masterClrMapping/>
  </p:clrMapOvr>
  <mc:AlternateContent xmlns:mc="http://schemas.openxmlformats.org/markup-compatibility/2006">
    <mc:Choice xmlns:p14="http://schemas.microsoft.com/office/powerpoint/2010/main" Requires="p14">
      <p:transition spd="slow" p14:dur="2000" advTm="21418"/>
    </mc:Choice>
    <mc:Fallback>
      <p:transition spd="slow" advTm="214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Tri-Stage Clustering Framework</a:t>
            </a:r>
            <a:endParaRPr lang="zh-CN" altLang="en-US" dirty="0"/>
          </a:p>
        </p:txBody>
      </p:sp>
      <p:sp>
        <p:nvSpPr>
          <p:cNvPr id="4" name="灯片编号占位符 3"/>
          <p:cNvSpPr>
            <a:spLocks noGrp="1"/>
          </p:cNvSpPr>
          <p:nvPr>
            <p:ph type="sldNum" sz="quarter" idx="12"/>
          </p:nvPr>
        </p:nvSpPr>
        <p:spPr/>
        <p:txBody>
          <a:bodyPr/>
          <a:lstStyle/>
          <a:p>
            <a:fld id="{6A5238FC-BF8F-44BD-809B-27C3F40AEC9A}" type="slidenum">
              <a:rPr lang="zh-CN" altLang="en-US" smtClean="0"/>
              <a:t>9</a:t>
            </a:fld>
            <a:endParaRPr lang="zh-CN" altLang="en-US"/>
          </a:p>
        </p:txBody>
      </p:sp>
      <p:pic>
        <p:nvPicPr>
          <p:cNvPr id="5" name="音频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3783679894"/>
      </p:ext>
    </p:extLst>
  </p:cSld>
  <p:clrMapOvr>
    <a:masterClrMapping/>
  </p:clrMapOvr>
  <mc:AlternateContent xmlns:mc="http://schemas.openxmlformats.org/markup-compatibility/2006">
    <mc:Choice xmlns:p14="http://schemas.microsoft.com/office/powerpoint/2010/main" Requires="p14">
      <p:transition spd="slow" p14:dur="2000" advTm="7978"/>
    </mc:Choice>
    <mc:Fallback>
      <p:transition spd="slow" advTm="79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Blueprint</a:t>
            </a:r>
            <a:endParaRPr lang="zh-CN" altLang="en-US" dirty="0"/>
          </a:p>
        </p:txBody>
      </p:sp>
      <p:sp>
        <p:nvSpPr>
          <p:cNvPr id="3" name="内容占位符 2"/>
          <p:cNvSpPr>
            <a:spLocks noGrp="1"/>
          </p:cNvSpPr>
          <p:nvPr>
            <p:ph idx="1"/>
          </p:nvPr>
        </p:nvSpPr>
        <p:spPr/>
        <p:txBody>
          <a:bodyPr/>
          <a:lstStyle/>
          <a:p>
            <a:endParaRPr lang="zh-CN" altLang="en-US"/>
          </a:p>
        </p:txBody>
      </p:sp>
      <p:sp>
        <p:nvSpPr>
          <p:cNvPr id="4" name="灯片编号占位符 3"/>
          <p:cNvSpPr>
            <a:spLocks noGrp="1"/>
          </p:cNvSpPr>
          <p:nvPr>
            <p:ph type="sldNum" sz="quarter" idx="12"/>
          </p:nvPr>
        </p:nvSpPr>
        <p:spPr/>
        <p:txBody>
          <a:bodyPr/>
          <a:lstStyle/>
          <a:p>
            <a:fld id="{6A5238FC-BF8F-44BD-809B-27C3F40AEC9A}" type="slidenum">
              <a:rPr lang="zh-CN" altLang="en-US" smtClean="0"/>
              <a:t>10</a:t>
            </a:fld>
            <a:endParaRPr lang="zh-CN" altLang="en-US"/>
          </a:p>
        </p:txBody>
      </p:sp>
      <p:pic>
        <p:nvPicPr>
          <p:cNvPr id="5" name="图片 4"/>
          <p:cNvPicPr>
            <a:picLocks noChangeAspect="1"/>
          </p:cNvPicPr>
          <p:nvPr/>
        </p:nvPicPr>
        <p:blipFill>
          <a:blip r:embed="rId6"/>
          <a:stretch>
            <a:fillRect/>
          </a:stretch>
        </p:blipFill>
        <p:spPr>
          <a:xfrm>
            <a:off x="866907" y="1524000"/>
            <a:ext cx="7391400" cy="4114800"/>
          </a:xfrm>
          <a:prstGeom prst="rect">
            <a:avLst/>
          </a:prstGeom>
        </p:spPr>
      </p:pic>
      <p:sp>
        <p:nvSpPr>
          <p:cNvPr id="6" name="矩形 5"/>
          <p:cNvSpPr/>
          <p:nvPr/>
        </p:nvSpPr>
        <p:spPr>
          <a:xfrm>
            <a:off x="1382233" y="2853070"/>
            <a:ext cx="1275907" cy="648586"/>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5893982" y="4398335"/>
            <a:ext cx="1275907" cy="648586"/>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音频 10">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8318500" y="6032500"/>
            <a:ext cx="609600" cy="609600"/>
          </a:xfrm>
          <a:prstGeom prst="rect">
            <a:avLst/>
          </a:prstGeom>
        </p:spPr>
      </p:pic>
    </p:spTree>
    <p:custDataLst>
      <p:tags r:id="rId1"/>
    </p:custDataLst>
    <p:extLst>
      <p:ext uri="{BB962C8B-B14F-4D97-AF65-F5344CB8AC3E}">
        <p14:creationId xmlns:p14="http://schemas.microsoft.com/office/powerpoint/2010/main" val="4111110218"/>
      </p:ext>
    </p:extLst>
  </p:cSld>
  <p:clrMapOvr>
    <a:masterClrMapping/>
  </p:clrMapOvr>
  <mc:AlternateContent xmlns:mc="http://schemas.openxmlformats.org/markup-compatibility/2006">
    <mc:Choice xmlns:p14="http://schemas.microsoft.com/office/powerpoint/2010/main" Requires="p14">
      <p:transition spd="slow" p14:dur="2000" advTm="50819"/>
    </mc:Choice>
    <mc:Fallback>
      <p:transition spd="slow" advTm="508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5" fill="hold" display="0">
                  <p:stCondLst>
                    <p:cond delay="indefinite"/>
                  </p:stCondLst>
                  <p:endCondLst>
                    <p:cond evt="onStopAudio" delay="0">
                      <p:tgtEl>
                        <p:sldTgt/>
                      </p:tgtEl>
                    </p:cond>
                  </p:endCondLst>
                </p:cTn>
                <p:tgtEl>
                  <p:spTgt spid="11"/>
                </p:tgtEl>
              </p:cMediaNode>
            </p:audio>
          </p:childTnLst>
        </p:cTn>
      </p:par>
    </p:tnLst>
    <p:bldLst>
      <p:bldP spid="6" grpId="0" animBg="1"/>
      <p:bldP spid="7"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Context Extraction</a:t>
            </a:r>
            <a:endParaRPr lang="zh-CN" altLang="en-US" dirty="0"/>
          </a:p>
        </p:txBody>
      </p:sp>
      <p:sp>
        <p:nvSpPr>
          <p:cNvPr id="3" name="内容占位符 2"/>
          <p:cNvSpPr>
            <a:spLocks noGrp="1"/>
          </p:cNvSpPr>
          <p:nvPr>
            <p:ph idx="1"/>
          </p:nvPr>
        </p:nvSpPr>
        <p:spPr/>
        <p:txBody>
          <a:bodyPr/>
          <a:lstStyle/>
          <a:p>
            <a:r>
              <a:rPr lang="en-US" altLang="zh-CN" sz="2400" dirty="0"/>
              <a:t>Meta context</a:t>
            </a:r>
          </a:p>
          <a:p>
            <a:pPr lvl="1"/>
            <a:r>
              <a:rPr lang="en-US" altLang="zh-CN" sz="2000" dirty="0" smtClean="0">
                <a:latin typeface="Arial" panose="020B0604020202020204" pitchFamily="34" charset="0"/>
                <a:cs typeface="Arial" panose="020B0604020202020204" pitchFamily="34" charset="0"/>
              </a:rPr>
              <a:t>Alternative text &amp; image title</a:t>
            </a:r>
            <a:endParaRPr lang="en-US" altLang="zh-CN" sz="2000" dirty="0">
              <a:latin typeface="Arial" panose="020B0604020202020204" pitchFamily="34" charset="0"/>
              <a:cs typeface="Arial" panose="020B0604020202020204" pitchFamily="34" charset="0"/>
            </a:endParaRPr>
          </a:p>
          <a:p>
            <a:pPr lvl="2"/>
            <a:r>
              <a:rPr lang="en-US" altLang="zh-CN" dirty="0">
                <a:latin typeface="Arial" panose="020B0604020202020204" pitchFamily="34" charset="0"/>
                <a:cs typeface="Arial" panose="020B0604020202020204" pitchFamily="34" charset="0"/>
              </a:rPr>
              <a:t>Text </a:t>
            </a:r>
            <a:r>
              <a:rPr lang="en-US" altLang="zh-CN" dirty="0" smtClean="0">
                <a:latin typeface="Arial" panose="020B0604020202020204" pitchFamily="34" charset="0"/>
                <a:cs typeface="Arial" panose="020B0604020202020204" pitchFamily="34" charset="0"/>
              </a:rPr>
              <a:t>in the </a:t>
            </a:r>
            <a:r>
              <a:rPr lang="en-US" altLang="zh-CN" dirty="0">
                <a:latin typeface="Arial" panose="020B0604020202020204" pitchFamily="34" charset="0"/>
                <a:cs typeface="Arial" panose="020B0604020202020204" pitchFamily="34" charset="0"/>
              </a:rPr>
              <a:t>“ALT” </a:t>
            </a:r>
            <a:r>
              <a:rPr lang="en-US" altLang="zh-CN" dirty="0" smtClean="0">
                <a:latin typeface="Arial" panose="020B0604020202020204" pitchFamily="34" charset="0"/>
                <a:cs typeface="Arial" panose="020B0604020202020204" pitchFamily="34" charset="0"/>
              </a:rPr>
              <a:t>attribute </a:t>
            </a:r>
            <a:r>
              <a:rPr lang="en-US" altLang="zh-CN" dirty="0">
                <a:latin typeface="Arial" panose="020B0604020202020204" pitchFamily="34" charset="0"/>
                <a:cs typeface="Arial" panose="020B0604020202020204" pitchFamily="34" charset="0"/>
              </a:rPr>
              <a:t>of &lt;IMG&gt; </a:t>
            </a:r>
            <a:r>
              <a:rPr lang="en-US" altLang="zh-CN" dirty="0" smtClean="0">
                <a:latin typeface="Arial" panose="020B0604020202020204" pitchFamily="34" charset="0"/>
                <a:cs typeface="Arial" panose="020B0604020202020204" pitchFamily="34" charset="0"/>
              </a:rPr>
              <a:t>tag</a:t>
            </a:r>
          </a:p>
          <a:p>
            <a:pPr lvl="2"/>
            <a:r>
              <a:rPr lang="en-US" altLang="zh-CN" dirty="0" smtClean="0">
                <a:latin typeface="Arial" panose="020B0604020202020204" pitchFamily="34" charset="0"/>
                <a:cs typeface="Arial" panose="020B0604020202020204" pitchFamily="34" charset="0"/>
              </a:rPr>
              <a:t>Text in the “Title” attribute of &lt;IMG&gt; tag</a:t>
            </a:r>
            <a:endParaRPr lang="en-US" altLang="zh-CN" dirty="0">
              <a:latin typeface="Arial" panose="020B0604020202020204" pitchFamily="34" charset="0"/>
              <a:cs typeface="Arial" panose="020B0604020202020204" pitchFamily="34" charset="0"/>
            </a:endParaRPr>
          </a:p>
          <a:p>
            <a:pPr lvl="1"/>
            <a:endParaRPr lang="en-US" altLang="zh-CN" sz="2000" dirty="0" smtClean="0">
              <a:latin typeface="Arial" panose="020B0604020202020204" pitchFamily="34" charset="0"/>
              <a:cs typeface="Arial" panose="020B0604020202020204" pitchFamily="34" charset="0"/>
            </a:endParaRPr>
          </a:p>
          <a:p>
            <a:pPr lvl="1"/>
            <a:r>
              <a:rPr lang="en-US" altLang="zh-CN" sz="2000" dirty="0" smtClean="0">
                <a:latin typeface="Arial" panose="020B0604020202020204" pitchFamily="34" charset="0"/>
                <a:cs typeface="Arial" panose="020B0604020202020204" pitchFamily="34" charset="0"/>
              </a:rPr>
              <a:t>URL</a:t>
            </a:r>
            <a:endParaRPr lang="en-US" altLang="zh-CN" sz="2000" dirty="0">
              <a:latin typeface="Arial" panose="020B0604020202020204" pitchFamily="34" charset="0"/>
              <a:cs typeface="Arial" panose="020B0604020202020204" pitchFamily="34" charset="0"/>
            </a:endParaRPr>
          </a:p>
          <a:p>
            <a:pPr marL="914400" lvl="2" indent="0">
              <a:buNone/>
            </a:pPr>
            <a:r>
              <a:rPr lang="en-US" altLang="zh-CN" dirty="0">
                <a:hlinkClick r:id="rId6"/>
              </a:rPr>
              <a:t>http://</a:t>
            </a:r>
            <a:r>
              <a:rPr lang="en-US" altLang="zh-CN" dirty="0" smtClean="0">
                <a:hlinkClick r:id="rId6"/>
              </a:rPr>
              <a:t>domain.com/53C316-C2oJ5/mr_bean.jpg</a:t>
            </a:r>
            <a:endParaRPr lang="en-US" altLang="zh-CN" dirty="0"/>
          </a:p>
          <a:p>
            <a:pPr marL="914400" lvl="2" indent="0">
              <a:buNone/>
            </a:pPr>
            <a:endParaRPr lang="en-US" altLang="zh-CN" dirty="0"/>
          </a:p>
          <a:p>
            <a:pPr marL="914400" lvl="2" indent="0">
              <a:buNone/>
            </a:pPr>
            <a:r>
              <a:rPr lang="en-US" altLang="zh-CN" dirty="0">
                <a:latin typeface="Arial" panose="020B0604020202020204" pitchFamily="34" charset="0"/>
                <a:cs typeface="Arial" panose="020B0604020202020204" pitchFamily="34" charset="0"/>
              </a:rPr>
              <a:t>                          </a:t>
            </a:r>
            <a:r>
              <a:rPr lang="en-US" altLang="zh-CN" dirty="0" err="1" smtClean="0">
                <a:latin typeface="Arial" panose="020B0604020202020204" pitchFamily="34" charset="0"/>
                <a:cs typeface="Arial" panose="020B0604020202020204" pitchFamily="34" charset="0"/>
              </a:rPr>
              <a:t>mr</a:t>
            </a:r>
            <a:r>
              <a:rPr lang="en-US" altLang="zh-CN" dirty="0" smtClean="0">
                <a:latin typeface="Arial" panose="020B0604020202020204" pitchFamily="34" charset="0"/>
                <a:cs typeface="Arial" panose="020B0604020202020204" pitchFamily="34" charset="0"/>
              </a:rPr>
              <a:t> bean</a:t>
            </a:r>
            <a:endParaRPr lang="en-US" altLang="zh-CN" dirty="0">
              <a:latin typeface="Arial" panose="020B0604020202020204" pitchFamily="34" charset="0"/>
              <a:cs typeface="Arial" panose="020B0604020202020204" pitchFamily="34" charset="0"/>
            </a:endParaRPr>
          </a:p>
          <a:p>
            <a:pPr lvl="2"/>
            <a:endParaRPr lang="en-US" altLang="zh-CN" dirty="0"/>
          </a:p>
          <a:p>
            <a:pPr lvl="2"/>
            <a:r>
              <a:rPr lang="en-US" altLang="zh-CN" dirty="0">
                <a:latin typeface="Arial" panose="020B0604020202020204" pitchFamily="34" charset="0"/>
                <a:cs typeface="Arial" panose="020B0604020202020204" pitchFamily="34" charset="0"/>
              </a:rPr>
              <a:t>Split to words</a:t>
            </a:r>
          </a:p>
          <a:p>
            <a:pPr lvl="2"/>
            <a:r>
              <a:rPr lang="en-US" altLang="zh-CN" dirty="0">
                <a:latin typeface="Arial" panose="020B0604020202020204" pitchFamily="34" charset="0"/>
                <a:cs typeface="Arial" panose="020B0604020202020204" pitchFamily="34" charset="0"/>
              </a:rPr>
              <a:t>Detect random strings using a two-class classifier</a:t>
            </a:r>
          </a:p>
          <a:p>
            <a:endParaRPr lang="zh-CN" altLang="en-US" dirty="0"/>
          </a:p>
        </p:txBody>
      </p:sp>
      <p:sp>
        <p:nvSpPr>
          <p:cNvPr id="4" name="灯片编号占位符 3"/>
          <p:cNvSpPr>
            <a:spLocks noGrp="1"/>
          </p:cNvSpPr>
          <p:nvPr>
            <p:ph type="sldNum" sz="quarter" idx="12"/>
          </p:nvPr>
        </p:nvSpPr>
        <p:spPr/>
        <p:txBody>
          <a:bodyPr/>
          <a:lstStyle/>
          <a:p>
            <a:fld id="{6A5238FC-BF8F-44BD-809B-27C3F40AEC9A}" type="slidenum">
              <a:rPr lang="zh-CN" altLang="en-US" smtClean="0"/>
              <a:t>11</a:t>
            </a:fld>
            <a:endParaRPr lang="zh-CN" altLang="en-US"/>
          </a:p>
        </p:txBody>
      </p:sp>
      <p:sp>
        <p:nvSpPr>
          <p:cNvPr id="5" name="下箭头 4"/>
          <p:cNvSpPr/>
          <p:nvPr/>
        </p:nvSpPr>
        <p:spPr>
          <a:xfrm>
            <a:off x="3505200" y="3991826"/>
            <a:ext cx="198120" cy="335280"/>
          </a:xfrm>
          <a:prstGeom prst="down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3" name="音频 12">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8318500" y="6032500"/>
            <a:ext cx="609600" cy="609600"/>
          </a:xfrm>
          <a:prstGeom prst="rect">
            <a:avLst/>
          </a:prstGeom>
        </p:spPr>
      </p:pic>
    </p:spTree>
    <p:custDataLst>
      <p:tags r:id="rId1"/>
    </p:custDataLst>
    <p:extLst>
      <p:ext uri="{BB962C8B-B14F-4D97-AF65-F5344CB8AC3E}">
        <p14:creationId xmlns:p14="http://schemas.microsoft.com/office/powerpoint/2010/main" val="4078397014"/>
      </p:ext>
    </p:extLst>
  </p:cSld>
  <p:clrMapOvr>
    <a:masterClrMapping/>
  </p:clrMapOvr>
  <mc:AlternateContent xmlns:mc="http://schemas.openxmlformats.org/markup-compatibility/2006">
    <mc:Choice xmlns:p14="http://schemas.microsoft.com/office/powerpoint/2010/main" Requires="p14">
      <p:transition spd="slow" p14:dur="2000" advTm="39928"/>
    </mc:Choice>
    <mc:Fallback>
      <p:transition spd="slow" advTm="399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grpId="0" nodeType="click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wipe(up)">
                                      <p:cBhvr>
                                        <p:cTn id="27" dur="500"/>
                                        <p:tgtEl>
                                          <p:spTgt spid="5"/>
                                        </p:tgtEl>
                                      </p:cBhvr>
                                    </p:animEffec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nodeType="clickEffect">
                                  <p:stCondLst>
                                    <p:cond delay="0"/>
                                  </p:stCondLst>
                                  <p:childTnLst>
                                    <p:set>
                                      <p:cBhvr>
                                        <p:cTn id="31"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nodeType="clickEffect">
                                  <p:stCondLst>
                                    <p:cond delay="0"/>
                                  </p:stCondLst>
                                  <p:childTnLst>
                                    <p:set>
                                      <p:cBhvr>
                                        <p:cTn id="35" dur="1" fill="hold">
                                          <p:stCondLst>
                                            <p:cond delay="0"/>
                                          </p:stCondLst>
                                        </p:cTn>
                                        <p:tgtEl>
                                          <p:spTgt spid="3">
                                            <p:txEl>
                                              <p:pRg st="10" end="10"/>
                                            </p:txEl>
                                          </p:spTgt>
                                        </p:tgtEl>
                                        <p:attrNameLst>
                                          <p:attrName>style.visibility</p:attrName>
                                        </p:attrNameLst>
                                      </p:cBhvr>
                                      <p:to>
                                        <p:strVal val="visible"/>
                                      </p:to>
                                    </p:set>
                                  </p:childTnLst>
                                </p:cTn>
                              </p:par>
                              <p:par>
                                <p:cTn id="36" presetID="1" presetClass="entr" presetSubtype="0" fill="hold" nodeType="withEffect">
                                  <p:stCondLst>
                                    <p:cond delay="0"/>
                                  </p:stCondLst>
                                  <p:childTnLst>
                                    <p:set>
                                      <p:cBhvr>
                                        <p:cTn id="37"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8" fill="hold" display="0">
                  <p:stCondLst>
                    <p:cond delay="indefinite"/>
                  </p:stCondLst>
                  <p:endCondLst>
                    <p:cond evt="onStopAudio" delay="0">
                      <p:tgtEl>
                        <p:sldTgt/>
                      </p:tgtEl>
                    </p:cond>
                  </p:endCondLst>
                </p:cTn>
                <p:tgtEl>
                  <p:spTgt spid="13"/>
                </p:tgtEl>
              </p:cMediaNode>
            </p:audio>
          </p:childTnLst>
        </p:cTn>
      </p:par>
    </p:tnLst>
    <p:bldLst>
      <p:bldP spid="5"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Context Extraction</a:t>
            </a:r>
            <a:endParaRPr lang="zh-CN" altLang="en-US" dirty="0"/>
          </a:p>
        </p:txBody>
      </p:sp>
      <p:sp>
        <p:nvSpPr>
          <p:cNvPr id="3" name="内容占位符 2"/>
          <p:cNvSpPr>
            <a:spLocks noGrp="1"/>
          </p:cNvSpPr>
          <p:nvPr>
            <p:ph idx="1"/>
          </p:nvPr>
        </p:nvSpPr>
        <p:spPr>
          <a:xfrm>
            <a:off x="374228" y="1079863"/>
            <a:ext cx="8361986" cy="5097100"/>
          </a:xfrm>
        </p:spPr>
        <p:txBody>
          <a:bodyPr>
            <a:normAutofit/>
          </a:bodyPr>
          <a:lstStyle/>
          <a:p>
            <a:r>
              <a:rPr lang="en-US" altLang="zh-CN" sz="2400" dirty="0"/>
              <a:t>Text context</a:t>
            </a:r>
          </a:p>
          <a:p>
            <a:pPr lvl="1"/>
            <a:r>
              <a:rPr lang="en-US" altLang="zh-CN" sz="2000" dirty="0">
                <a:latin typeface="Arial" panose="020B0604020202020204" pitchFamily="34" charset="0"/>
                <a:cs typeface="Arial" panose="020B0604020202020204" pitchFamily="34" charset="0"/>
              </a:rPr>
              <a:t>Image </a:t>
            </a:r>
            <a:r>
              <a:rPr lang="en-US" altLang="zh-CN" sz="2000" dirty="0" smtClean="0">
                <a:latin typeface="Arial" panose="020B0604020202020204" pitchFamily="34" charset="0"/>
                <a:cs typeface="Arial" panose="020B0604020202020204" pitchFamily="34" charset="0"/>
              </a:rPr>
              <a:t>context – text around the image</a:t>
            </a:r>
            <a:endParaRPr lang="en-US" altLang="zh-CN" sz="2000" dirty="0">
              <a:latin typeface="Arial" panose="020B0604020202020204" pitchFamily="34" charset="0"/>
              <a:cs typeface="Arial" panose="020B0604020202020204" pitchFamily="34" charset="0"/>
            </a:endParaRPr>
          </a:p>
          <a:p>
            <a:pPr lvl="1"/>
            <a:r>
              <a:rPr lang="en-US" altLang="zh-CN" sz="2000" dirty="0">
                <a:latin typeface="Arial" panose="020B0604020202020204" pitchFamily="34" charset="0"/>
                <a:cs typeface="Arial" panose="020B0604020202020204" pitchFamily="34" charset="0"/>
              </a:rPr>
              <a:t>Query context – </a:t>
            </a:r>
            <a:r>
              <a:rPr lang="en-US" altLang="zh-CN" sz="2000" dirty="0" smtClean="0">
                <a:latin typeface="Arial" panose="020B0604020202020204" pitchFamily="34" charset="0"/>
                <a:cs typeface="Arial" panose="020B0604020202020204" pitchFamily="34" charset="0"/>
              </a:rPr>
              <a:t>text around the query term in the page</a:t>
            </a:r>
            <a:endParaRPr lang="en-US" altLang="zh-CN" sz="2000" dirty="0">
              <a:latin typeface="Arial" panose="020B0604020202020204" pitchFamily="34" charset="0"/>
              <a:cs typeface="Arial" panose="020B0604020202020204" pitchFamily="34" charset="0"/>
            </a:endParaRPr>
          </a:p>
          <a:p>
            <a:endParaRPr lang="en-US" altLang="zh-CN" sz="2400" dirty="0" smtClean="0"/>
          </a:p>
          <a:p>
            <a:endParaRPr lang="en-US" altLang="zh-CN" sz="2400" dirty="0"/>
          </a:p>
          <a:p>
            <a:endParaRPr lang="en-US" altLang="zh-CN" sz="2400" dirty="0" smtClean="0"/>
          </a:p>
          <a:p>
            <a:endParaRPr lang="en-US" altLang="zh-CN" sz="2400" dirty="0" smtClean="0"/>
          </a:p>
          <a:p>
            <a:endParaRPr lang="en-US" altLang="zh-CN" sz="2400" dirty="0"/>
          </a:p>
          <a:p>
            <a:pPr lvl="1"/>
            <a:r>
              <a:rPr lang="en-US" altLang="zh-CN" sz="2000" dirty="0">
                <a:latin typeface="Arial" panose="020B0604020202020204" pitchFamily="34" charset="0"/>
                <a:cs typeface="Arial" panose="020B0604020202020204" pitchFamily="34" charset="0"/>
              </a:rPr>
              <a:t>Extract text within 100 words before and after as text context</a:t>
            </a:r>
          </a:p>
          <a:p>
            <a:endParaRPr lang="zh-CN" altLang="en-US" dirty="0"/>
          </a:p>
        </p:txBody>
      </p:sp>
      <p:sp>
        <p:nvSpPr>
          <p:cNvPr id="4" name="灯片编号占位符 3"/>
          <p:cNvSpPr>
            <a:spLocks noGrp="1"/>
          </p:cNvSpPr>
          <p:nvPr>
            <p:ph type="sldNum" sz="quarter" idx="12"/>
          </p:nvPr>
        </p:nvSpPr>
        <p:spPr/>
        <p:txBody>
          <a:bodyPr/>
          <a:lstStyle/>
          <a:p>
            <a:fld id="{6A5238FC-BF8F-44BD-809B-27C3F40AEC9A}" type="slidenum">
              <a:rPr lang="zh-CN" altLang="en-US" smtClean="0"/>
              <a:t>12</a:t>
            </a:fld>
            <a:endParaRPr lang="zh-CN" altLang="en-US"/>
          </a:p>
        </p:txBody>
      </p:sp>
      <p:pic>
        <p:nvPicPr>
          <p:cNvPr id="5" name="图片 4"/>
          <p:cNvPicPr>
            <a:picLocks noChangeAspect="1"/>
          </p:cNvPicPr>
          <p:nvPr/>
        </p:nvPicPr>
        <p:blipFill>
          <a:blip r:embed="rId6"/>
          <a:stretch>
            <a:fillRect/>
          </a:stretch>
        </p:blipFill>
        <p:spPr>
          <a:xfrm>
            <a:off x="544783" y="2404333"/>
            <a:ext cx="8396960" cy="2845636"/>
          </a:xfrm>
          <a:prstGeom prst="rect">
            <a:avLst/>
          </a:prstGeom>
        </p:spPr>
      </p:pic>
      <p:pic>
        <p:nvPicPr>
          <p:cNvPr id="8" name="音频 7">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8318500" y="6032500"/>
            <a:ext cx="609600" cy="609600"/>
          </a:xfrm>
          <a:prstGeom prst="rect">
            <a:avLst/>
          </a:prstGeom>
        </p:spPr>
      </p:pic>
    </p:spTree>
    <p:custDataLst>
      <p:tags r:id="rId1"/>
    </p:custDataLst>
    <p:extLst>
      <p:ext uri="{BB962C8B-B14F-4D97-AF65-F5344CB8AC3E}">
        <p14:creationId xmlns:p14="http://schemas.microsoft.com/office/powerpoint/2010/main" val="1767035651"/>
      </p:ext>
    </p:extLst>
  </p:cSld>
  <p:clrMapOvr>
    <a:masterClrMapping/>
  </p:clrMapOvr>
  <mc:AlternateContent xmlns:mc="http://schemas.openxmlformats.org/markup-compatibility/2006">
    <mc:Choice xmlns:p14="http://schemas.microsoft.com/office/powerpoint/2010/main" Requires="p14">
      <p:transition spd="slow" p14:dur="2000" advTm="28954"/>
    </mc:Choice>
    <mc:Fallback>
      <p:transition spd="slow" advTm="289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500"/>
                                        <p:tgtEl>
                                          <p:spTgt spid="5"/>
                                        </p:tgtEl>
                                      </p:cBhvr>
                                    </p:animEffec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nodeType="clickEffect">
                                  <p:stCondLst>
                                    <p:cond delay="0"/>
                                  </p:stCondLst>
                                  <p:childTnLst>
                                    <p:set>
                                      <p:cBhvr>
                                        <p:cTn id="23"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4" fill="hold" display="0">
                  <p:stCondLst>
                    <p:cond delay="indefinite"/>
                  </p:stCondLst>
                  <p:endCondLst>
                    <p:cond evt="onStopAudio" delay="0">
                      <p:tgtEl>
                        <p:sldTgt/>
                      </p:tgtEl>
                    </p:cond>
                  </p:endCondLst>
                </p:cTn>
                <p:tgtEl>
                  <p:spTgt spid="8"/>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Conceptualization using Wikipedia</a:t>
            </a:r>
            <a:endParaRPr lang="zh-CN" altLang="en-US" dirty="0"/>
          </a:p>
        </p:txBody>
      </p:sp>
      <p:sp>
        <p:nvSpPr>
          <p:cNvPr id="3" name="内容占位符 2"/>
          <p:cNvSpPr>
            <a:spLocks noGrp="1"/>
          </p:cNvSpPr>
          <p:nvPr>
            <p:ph idx="1"/>
          </p:nvPr>
        </p:nvSpPr>
        <p:spPr/>
        <p:txBody>
          <a:bodyPr/>
          <a:lstStyle/>
          <a:p>
            <a:r>
              <a:rPr lang="en-US" altLang="zh-CN" dirty="0"/>
              <a:t>Plain text to Wikipedia concepts </a:t>
            </a:r>
            <a:r>
              <a:rPr lang="en-US" altLang="zh-CN" dirty="0" smtClean="0"/>
              <a:t>– </a:t>
            </a:r>
            <a:r>
              <a:rPr lang="en-US" altLang="zh-CN" dirty="0" err="1" smtClean="0"/>
              <a:t>Wikification</a:t>
            </a:r>
            <a:r>
              <a:rPr lang="en-US" altLang="zh-CN" dirty="0" smtClean="0"/>
              <a:t> via Co-occurrence (</a:t>
            </a:r>
            <a:r>
              <a:rPr lang="en-US" altLang="zh-CN" dirty="0" err="1" smtClean="0"/>
              <a:t>Cai</a:t>
            </a:r>
            <a:r>
              <a:rPr lang="en-US" altLang="zh-CN" dirty="0" smtClean="0"/>
              <a:t>, CIKM’13)</a:t>
            </a:r>
          </a:p>
          <a:p>
            <a:endParaRPr lang="en-US" altLang="zh-CN" dirty="0"/>
          </a:p>
          <a:p>
            <a:endParaRPr lang="zh-CN" altLang="en-US" dirty="0"/>
          </a:p>
        </p:txBody>
      </p:sp>
      <p:sp>
        <p:nvSpPr>
          <p:cNvPr id="4" name="灯片编号占位符 3"/>
          <p:cNvSpPr>
            <a:spLocks noGrp="1"/>
          </p:cNvSpPr>
          <p:nvPr>
            <p:ph type="sldNum" sz="quarter" idx="12"/>
          </p:nvPr>
        </p:nvSpPr>
        <p:spPr/>
        <p:txBody>
          <a:bodyPr/>
          <a:lstStyle/>
          <a:p>
            <a:fld id="{6A5238FC-BF8F-44BD-809B-27C3F40AEC9A}" type="slidenum">
              <a:rPr lang="zh-CN" altLang="en-US" smtClean="0"/>
              <a:t>13</a:t>
            </a:fld>
            <a:endParaRPr lang="zh-CN" altLang="en-US"/>
          </a:p>
        </p:txBody>
      </p:sp>
      <p:sp>
        <p:nvSpPr>
          <p:cNvPr id="6" name="下箭头 5"/>
          <p:cNvSpPr/>
          <p:nvPr/>
        </p:nvSpPr>
        <p:spPr>
          <a:xfrm>
            <a:off x="2159231" y="3614937"/>
            <a:ext cx="144016" cy="36004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TextBox 8"/>
          <p:cNvSpPr txBox="1"/>
          <p:nvPr/>
        </p:nvSpPr>
        <p:spPr>
          <a:xfrm>
            <a:off x="647063" y="3999237"/>
            <a:ext cx="3627358" cy="2062103"/>
          </a:xfrm>
          <a:prstGeom prst="rect">
            <a:avLst/>
          </a:prstGeom>
          <a:noFill/>
        </p:spPr>
        <p:txBody>
          <a:bodyPr wrap="square" rtlCol="0">
            <a:spAutoFit/>
          </a:bodyPr>
          <a:lstStyle/>
          <a:p>
            <a:r>
              <a:rPr lang="en-US" altLang="zh-CN" sz="1600" dirty="0">
                <a:latin typeface="Arial" panose="020B0604020202020204" pitchFamily="34" charset="0"/>
                <a:cs typeface="Arial" panose="020B0604020202020204" pitchFamily="34" charset="0"/>
              </a:rPr>
              <a:t>Bean[</a:t>
            </a:r>
            <a:r>
              <a:rPr lang="en-US" altLang="zh-CN" sz="1600" dirty="0">
                <a:latin typeface="Arial" panose="020B0604020202020204" pitchFamily="34" charset="0"/>
                <a:cs typeface="Arial" panose="020B0604020202020204" pitchFamily="34" charset="0"/>
                <a:hlinkClick r:id="rId6"/>
              </a:rPr>
              <a:t>Bean</a:t>
            </a:r>
            <a:r>
              <a:rPr lang="en-US" altLang="zh-CN" sz="1600" dirty="0">
                <a:latin typeface="Arial" panose="020B0604020202020204" pitchFamily="34" charset="0"/>
                <a:cs typeface="Arial" panose="020B0604020202020204" pitchFamily="34" charset="0"/>
              </a:rPr>
              <a:t>] is a common </a:t>
            </a:r>
            <a:r>
              <a:rPr lang="en-US" altLang="zh-CN" sz="1600" dirty="0" smtClean="0">
                <a:latin typeface="Arial" panose="020B0604020202020204" pitchFamily="34" charset="0"/>
                <a:cs typeface="Arial" panose="020B0604020202020204" pitchFamily="34" charset="0"/>
              </a:rPr>
              <a:t>name </a:t>
            </a:r>
          </a:p>
          <a:p>
            <a:r>
              <a:rPr lang="en-US" altLang="zh-CN" sz="1600" dirty="0" smtClean="0">
                <a:latin typeface="Arial" panose="020B0604020202020204" pitchFamily="34" charset="0"/>
                <a:cs typeface="Arial" panose="020B0604020202020204" pitchFamily="34" charset="0"/>
              </a:rPr>
              <a:t>[</a:t>
            </a:r>
            <a:r>
              <a:rPr lang="en-US" altLang="zh-CN" sz="1600" dirty="0" smtClean="0">
                <a:latin typeface="Arial" panose="020B0604020202020204" pitchFamily="34" charset="0"/>
                <a:cs typeface="Arial" panose="020B0604020202020204" pitchFamily="34" charset="0"/>
                <a:hlinkClick r:id="rId7"/>
              </a:rPr>
              <a:t>Common </a:t>
            </a:r>
            <a:r>
              <a:rPr lang="en-US" altLang="zh-CN" sz="1600" dirty="0">
                <a:latin typeface="Arial" panose="020B0604020202020204" pitchFamily="34" charset="0"/>
                <a:cs typeface="Arial" panose="020B0604020202020204" pitchFamily="34" charset="0"/>
                <a:hlinkClick r:id="rId7"/>
              </a:rPr>
              <a:t>name</a:t>
            </a:r>
            <a:r>
              <a:rPr lang="en-US" altLang="zh-CN" sz="1600" dirty="0">
                <a:latin typeface="Arial" panose="020B0604020202020204" pitchFamily="34" charset="0"/>
                <a:cs typeface="Arial" panose="020B0604020202020204" pitchFamily="34" charset="0"/>
              </a:rPr>
              <a:t>] for large plant[</a:t>
            </a:r>
            <a:r>
              <a:rPr lang="en-US" altLang="zh-CN" sz="1600" dirty="0">
                <a:latin typeface="Arial" panose="020B0604020202020204" pitchFamily="34" charset="0"/>
                <a:cs typeface="Arial" panose="020B0604020202020204" pitchFamily="34" charset="0"/>
                <a:hlinkClick r:id="rId8"/>
              </a:rPr>
              <a:t>Plant</a:t>
            </a:r>
            <a:r>
              <a:rPr lang="en-US" altLang="zh-CN" sz="1600" dirty="0" smtClean="0">
                <a:latin typeface="Arial" panose="020B0604020202020204" pitchFamily="34" charset="0"/>
                <a:cs typeface="Arial" panose="020B0604020202020204" pitchFamily="34" charset="0"/>
              </a:rPr>
              <a:t>] seeds[</a:t>
            </a:r>
            <a:r>
              <a:rPr lang="en-US" altLang="zh-CN" sz="1600" dirty="0" smtClean="0">
                <a:latin typeface="Arial" panose="020B0604020202020204" pitchFamily="34" charset="0"/>
                <a:cs typeface="Arial" panose="020B0604020202020204" pitchFamily="34" charset="0"/>
                <a:hlinkClick r:id="rId9"/>
              </a:rPr>
              <a:t>Seed</a:t>
            </a:r>
            <a:r>
              <a:rPr lang="en-US" altLang="zh-CN" sz="1600" dirty="0">
                <a:latin typeface="Arial" panose="020B0604020202020204" pitchFamily="34" charset="0"/>
                <a:cs typeface="Arial" panose="020B0604020202020204" pitchFamily="34" charset="0"/>
              </a:rPr>
              <a:t>] used for human food[</a:t>
            </a:r>
            <a:r>
              <a:rPr lang="en-US" altLang="zh-CN" sz="1600" dirty="0">
                <a:latin typeface="Arial" panose="020B0604020202020204" pitchFamily="34" charset="0"/>
                <a:cs typeface="Arial" panose="020B0604020202020204" pitchFamily="34" charset="0"/>
                <a:hlinkClick r:id="rId10"/>
              </a:rPr>
              <a:t>Food</a:t>
            </a:r>
            <a:r>
              <a:rPr lang="en-US" altLang="zh-CN" sz="1600" dirty="0">
                <a:latin typeface="Arial" panose="020B0604020202020204" pitchFamily="34" charset="0"/>
                <a:cs typeface="Arial" panose="020B0604020202020204" pitchFamily="34" charset="0"/>
              </a:rPr>
              <a:t>] or animal feed[</a:t>
            </a:r>
            <a:r>
              <a:rPr lang="en-US" altLang="zh-CN" sz="1600" dirty="0">
                <a:latin typeface="Arial" panose="020B0604020202020204" pitchFamily="34" charset="0"/>
                <a:cs typeface="Arial" panose="020B0604020202020204" pitchFamily="34" charset="0"/>
                <a:hlinkClick r:id="rId11"/>
              </a:rPr>
              <a:t>Forage</a:t>
            </a:r>
            <a:r>
              <a:rPr lang="en-US" altLang="zh-CN" sz="1600" dirty="0">
                <a:latin typeface="Arial" panose="020B0604020202020204" pitchFamily="34" charset="0"/>
                <a:cs typeface="Arial" panose="020B0604020202020204" pitchFamily="34" charset="0"/>
              </a:rPr>
              <a:t>] </a:t>
            </a:r>
            <a:endParaRPr lang="en-US" altLang="zh-CN" sz="1600" dirty="0" smtClean="0">
              <a:latin typeface="Arial" panose="020B0604020202020204" pitchFamily="34" charset="0"/>
              <a:cs typeface="Arial" panose="020B0604020202020204" pitchFamily="34" charset="0"/>
            </a:endParaRPr>
          </a:p>
          <a:p>
            <a:r>
              <a:rPr lang="en-US" altLang="zh-CN" sz="1600" dirty="0" smtClean="0">
                <a:latin typeface="Arial" panose="020B0604020202020204" pitchFamily="34" charset="0"/>
                <a:cs typeface="Arial" panose="020B0604020202020204" pitchFamily="34" charset="0"/>
              </a:rPr>
              <a:t>of </a:t>
            </a:r>
            <a:r>
              <a:rPr lang="en-US" altLang="zh-CN" sz="1600" dirty="0">
                <a:latin typeface="Arial" panose="020B0604020202020204" pitchFamily="34" charset="0"/>
                <a:cs typeface="Arial" panose="020B0604020202020204" pitchFamily="34" charset="0"/>
              </a:rPr>
              <a:t>several genera[</a:t>
            </a:r>
            <a:r>
              <a:rPr lang="en-US" altLang="zh-CN" sz="1600" dirty="0">
                <a:latin typeface="Arial" panose="020B0604020202020204" pitchFamily="34" charset="0"/>
                <a:cs typeface="Arial" panose="020B0604020202020204" pitchFamily="34" charset="0"/>
                <a:hlinkClick r:id="rId12"/>
              </a:rPr>
              <a:t>Genus</a:t>
            </a:r>
            <a:r>
              <a:rPr lang="en-US" altLang="zh-CN" sz="1600" dirty="0">
                <a:latin typeface="Arial" panose="020B0604020202020204" pitchFamily="34" charset="0"/>
                <a:cs typeface="Arial" panose="020B0604020202020204" pitchFamily="34" charset="0"/>
              </a:rPr>
              <a:t>] of the family[</a:t>
            </a:r>
            <a:r>
              <a:rPr lang="en-US" altLang="zh-CN" sz="1600" dirty="0">
                <a:latin typeface="Arial" panose="020B0604020202020204" pitchFamily="34" charset="0"/>
                <a:cs typeface="Arial" panose="020B0604020202020204" pitchFamily="34" charset="0"/>
                <a:hlinkClick r:id="rId13"/>
              </a:rPr>
              <a:t>Family</a:t>
            </a:r>
            <a:r>
              <a:rPr lang="en-US" altLang="zh-CN" sz="1600" dirty="0" smtClean="0">
                <a:latin typeface="Arial" panose="020B0604020202020204" pitchFamily="34" charset="0"/>
                <a:cs typeface="Arial" panose="020B0604020202020204" pitchFamily="34" charset="0"/>
              </a:rPr>
              <a:t>] </a:t>
            </a:r>
            <a:r>
              <a:rPr lang="en-US" altLang="zh-CN" sz="1600" dirty="0" err="1" smtClean="0">
                <a:latin typeface="Arial" panose="020B0604020202020204" pitchFamily="34" charset="0"/>
                <a:cs typeface="Arial" panose="020B0604020202020204" pitchFamily="34" charset="0"/>
              </a:rPr>
              <a:t>Fabaceae</a:t>
            </a:r>
            <a:r>
              <a:rPr lang="en-US" altLang="zh-CN" sz="1600" dirty="0" smtClean="0">
                <a:latin typeface="Arial" panose="020B0604020202020204" pitchFamily="34" charset="0"/>
                <a:cs typeface="Arial" panose="020B0604020202020204" pitchFamily="34" charset="0"/>
              </a:rPr>
              <a:t>[</a:t>
            </a:r>
            <a:r>
              <a:rPr lang="en-US" altLang="zh-CN" sz="1600" dirty="0" err="1" smtClean="0">
                <a:latin typeface="Arial" panose="020B0604020202020204" pitchFamily="34" charset="0"/>
                <a:cs typeface="Arial" panose="020B0604020202020204" pitchFamily="34" charset="0"/>
                <a:hlinkClick r:id="rId14"/>
              </a:rPr>
              <a:t>Fabaceae</a:t>
            </a:r>
            <a:r>
              <a:rPr lang="en-US" altLang="zh-CN" sz="1600" dirty="0">
                <a:latin typeface="Arial" panose="020B0604020202020204" pitchFamily="34" charset="0"/>
                <a:cs typeface="Arial" panose="020B0604020202020204" pitchFamily="34" charset="0"/>
              </a:rPr>
              <a:t>].</a:t>
            </a:r>
            <a:endParaRPr lang="zh-CN" altLang="en-US" sz="1600" dirty="0">
              <a:latin typeface="Arial" panose="020B0604020202020204" pitchFamily="34" charset="0"/>
              <a:cs typeface="Arial" panose="020B0604020202020204" pitchFamily="34" charset="0"/>
            </a:endParaRPr>
          </a:p>
        </p:txBody>
      </p:sp>
      <p:grpSp>
        <p:nvGrpSpPr>
          <p:cNvPr id="31" name="组合 30"/>
          <p:cNvGrpSpPr/>
          <p:nvPr/>
        </p:nvGrpSpPr>
        <p:grpSpPr>
          <a:xfrm>
            <a:off x="863086" y="1813684"/>
            <a:ext cx="7747514" cy="1615336"/>
            <a:chOff x="863086" y="1813684"/>
            <a:chExt cx="7747514" cy="1615336"/>
          </a:xfrm>
        </p:grpSpPr>
        <p:sp>
          <p:nvSpPr>
            <p:cNvPr id="7" name="TextBox 7"/>
            <p:cNvSpPr txBox="1"/>
            <p:nvPr/>
          </p:nvSpPr>
          <p:spPr>
            <a:xfrm>
              <a:off x="863086" y="2844245"/>
              <a:ext cx="7747514" cy="584775"/>
            </a:xfrm>
            <a:prstGeom prst="rect">
              <a:avLst/>
            </a:prstGeom>
            <a:noFill/>
          </p:spPr>
          <p:txBody>
            <a:bodyPr wrap="square" rtlCol="0">
              <a:spAutoFit/>
            </a:bodyPr>
            <a:lstStyle/>
            <a:p>
              <a:pPr marL="0" lvl="2"/>
              <a:r>
                <a:rPr lang="en-US" altLang="zh-CN" sz="1600" u="sng" dirty="0">
                  <a:latin typeface="Arial" panose="020B0604020202020204" pitchFamily="34" charset="0"/>
                  <a:cs typeface="Arial" panose="020B0604020202020204" pitchFamily="34" charset="0"/>
                </a:rPr>
                <a:t>Bean</a:t>
              </a:r>
              <a:r>
                <a:rPr lang="en-US" altLang="zh-CN" sz="1600" dirty="0">
                  <a:latin typeface="Arial" panose="020B0604020202020204" pitchFamily="34" charset="0"/>
                  <a:cs typeface="Arial" panose="020B0604020202020204" pitchFamily="34" charset="0"/>
                </a:rPr>
                <a:t> is a common name for large </a:t>
              </a:r>
              <a:r>
                <a:rPr lang="en-US" altLang="zh-CN" sz="1600" u="sng" dirty="0">
                  <a:latin typeface="Arial" panose="020B0604020202020204" pitchFamily="34" charset="0"/>
                  <a:cs typeface="Arial" panose="020B0604020202020204" pitchFamily="34" charset="0"/>
                </a:rPr>
                <a:t>plant</a:t>
              </a:r>
              <a:r>
                <a:rPr lang="en-US" altLang="zh-CN" sz="1600" dirty="0">
                  <a:latin typeface="Arial" panose="020B0604020202020204" pitchFamily="34" charset="0"/>
                  <a:cs typeface="Arial" panose="020B0604020202020204" pitchFamily="34" charset="0"/>
                </a:rPr>
                <a:t> seeds used for human food or animal </a:t>
              </a:r>
              <a:r>
                <a:rPr lang="en-US" altLang="zh-CN" sz="1600" u="sng" dirty="0">
                  <a:latin typeface="Arial" panose="020B0604020202020204" pitchFamily="34" charset="0"/>
                  <a:cs typeface="Arial" panose="020B0604020202020204" pitchFamily="34" charset="0"/>
                </a:rPr>
                <a:t>feed</a:t>
              </a:r>
              <a:r>
                <a:rPr lang="en-US" altLang="zh-CN" sz="1600" dirty="0">
                  <a:latin typeface="Arial" panose="020B0604020202020204" pitchFamily="34" charset="0"/>
                  <a:cs typeface="Arial" panose="020B0604020202020204" pitchFamily="34" charset="0"/>
                </a:rPr>
                <a:t> of several genera of the family </a:t>
              </a:r>
              <a:r>
                <a:rPr lang="en-US" altLang="zh-CN" sz="1600" dirty="0" err="1">
                  <a:latin typeface="Arial" panose="020B0604020202020204" pitchFamily="34" charset="0"/>
                  <a:cs typeface="Arial" panose="020B0604020202020204" pitchFamily="34" charset="0"/>
                </a:rPr>
                <a:t>Fabaceae</a:t>
              </a:r>
              <a:r>
                <a:rPr lang="en-US" altLang="zh-CN" sz="1600" dirty="0" smtClean="0">
                  <a:latin typeface="Arial" panose="020B0604020202020204" pitchFamily="34" charset="0"/>
                  <a:cs typeface="Arial" panose="020B0604020202020204" pitchFamily="34" charset="0"/>
                </a:rPr>
                <a:t>.</a:t>
              </a:r>
              <a:endParaRPr lang="zh-CN" altLang="en-US" sz="1600" dirty="0">
                <a:latin typeface="Arial" panose="020B0604020202020204" pitchFamily="34" charset="0"/>
                <a:cs typeface="Arial" panose="020B0604020202020204" pitchFamily="34" charset="0"/>
              </a:endParaRPr>
            </a:p>
          </p:txBody>
        </p:sp>
        <p:sp>
          <p:nvSpPr>
            <p:cNvPr id="9" name="TextBox 11"/>
            <p:cNvSpPr txBox="1"/>
            <p:nvPr/>
          </p:nvSpPr>
          <p:spPr>
            <a:xfrm>
              <a:off x="4670661" y="1813684"/>
              <a:ext cx="1152128" cy="1015663"/>
            </a:xfrm>
            <a:prstGeom prst="rect">
              <a:avLst/>
            </a:prstGeom>
            <a:noFill/>
            <a:ln w="12700">
              <a:solidFill>
                <a:schemeClr val="tx1"/>
              </a:solidFill>
            </a:ln>
          </p:spPr>
          <p:txBody>
            <a:bodyPr wrap="square" rtlCol="0">
              <a:spAutoFit/>
            </a:bodyPr>
            <a:lstStyle/>
            <a:p>
              <a:r>
                <a:rPr lang="en-US" altLang="zh-CN" sz="1200" dirty="0" smtClean="0">
                  <a:latin typeface="Arial" panose="020B0604020202020204" pitchFamily="34" charset="0"/>
                  <a:cs typeface="Arial" panose="020B0604020202020204" pitchFamily="34" charset="0"/>
                </a:rPr>
                <a:t>Plant</a:t>
              </a:r>
            </a:p>
            <a:p>
              <a:r>
                <a:rPr lang="en-US" altLang="zh-CN" sz="1200" dirty="0" smtClean="0">
                  <a:latin typeface="Arial" panose="020B0604020202020204" pitchFamily="34" charset="0"/>
                  <a:cs typeface="Arial" panose="020B0604020202020204" pitchFamily="34" charset="0"/>
                </a:rPr>
                <a:t>Physical plant</a:t>
              </a:r>
            </a:p>
            <a:p>
              <a:r>
                <a:rPr lang="en-US" altLang="zh-CN" sz="1200" dirty="0">
                  <a:latin typeface="Arial" panose="020B0604020202020204" pitchFamily="34" charset="0"/>
                  <a:cs typeface="Arial" panose="020B0604020202020204" pitchFamily="34" charset="0"/>
                </a:rPr>
                <a:t>Plant (snooker</a:t>
              </a:r>
              <a:r>
                <a:rPr lang="en-US" altLang="zh-CN" sz="1200" dirty="0" smtClean="0">
                  <a:latin typeface="Arial" panose="020B0604020202020204" pitchFamily="34" charset="0"/>
                  <a:cs typeface="Arial" panose="020B0604020202020204" pitchFamily="34" charset="0"/>
                </a:rPr>
                <a:t>)</a:t>
              </a:r>
            </a:p>
            <a:p>
              <a:r>
                <a:rPr lang="en-US" altLang="zh-CN" sz="1200" dirty="0" smtClean="0">
                  <a:latin typeface="Arial" panose="020B0604020202020204" pitchFamily="34" charset="0"/>
                  <a:cs typeface="Arial" panose="020B0604020202020204" pitchFamily="34" charset="0"/>
                </a:rPr>
                <a:t>……</a:t>
              </a:r>
              <a:endParaRPr lang="en-US" altLang="zh-CN" sz="1200" dirty="0">
                <a:latin typeface="Arial" panose="020B0604020202020204" pitchFamily="34" charset="0"/>
                <a:cs typeface="Arial" panose="020B0604020202020204" pitchFamily="34" charset="0"/>
              </a:endParaRPr>
            </a:p>
          </p:txBody>
        </p:sp>
        <p:sp>
          <p:nvSpPr>
            <p:cNvPr id="10" name="TextBox 12"/>
            <p:cNvSpPr txBox="1"/>
            <p:nvPr/>
          </p:nvSpPr>
          <p:spPr>
            <a:xfrm>
              <a:off x="1439151" y="1949951"/>
              <a:ext cx="1152128" cy="830997"/>
            </a:xfrm>
            <a:prstGeom prst="rect">
              <a:avLst/>
            </a:prstGeom>
            <a:noFill/>
            <a:ln w="12700">
              <a:solidFill>
                <a:schemeClr val="tx1"/>
              </a:solidFill>
            </a:ln>
          </p:spPr>
          <p:txBody>
            <a:bodyPr wrap="square" rtlCol="0">
              <a:spAutoFit/>
            </a:bodyPr>
            <a:lstStyle/>
            <a:p>
              <a:r>
                <a:rPr lang="en-US" altLang="zh-CN" sz="1200" dirty="0" smtClean="0">
                  <a:latin typeface="Arial" panose="020B0604020202020204" pitchFamily="34" charset="0"/>
                  <a:cs typeface="Arial" panose="020B0604020202020204" pitchFamily="34" charset="0"/>
                </a:rPr>
                <a:t>Bean</a:t>
              </a:r>
              <a:endParaRPr lang="en-US" altLang="zh-CN" sz="1200" dirty="0">
                <a:latin typeface="Arial" panose="020B0604020202020204" pitchFamily="34" charset="0"/>
                <a:cs typeface="Arial" panose="020B0604020202020204" pitchFamily="34" charset="0"/>
              </a:endParaRPr>
            </a:p>
            <a:p>
              <a:r>
                <a:rPr lang="en-US" altLang="zh-CN" sz="1200" dirty="0" smtClean="0">
                  <a:latin typeface="Arial" panose="020B0604020202020204" pitchFamily="34" charset="0"/>
                  <a:cs typeface="Arial" panose="020B0604020202020204" pitchFamily="34" charset="0"/>
                </a:rPr>
                <a:t>Bean Kent</a:t>
              </a:r>
            </a:p>
            <a:p>
              <a:r>
                <a:rPr lang="en-US" altLang="zh-CN" sz="1200" dirty="0" smtClean="0">
                  <a:latin typeface="Arial" panose="020B0604020202020204" pitchFamily="34" charset="0"/>
                  <a:cs typeface="Arial" panose="020B0604020202020204" pitchFamily="34" charset="0"/>
                </a:rPr>
                <a:t>Mr. Bean</a:t>
              </a:r>
            </a:p>
            <a:p>
              <a:r>
                <a:rPr lang="en-US" altLang="zh-CN" sz="1200" dirty="0" smtClean="0">
                  <a:latin typeface="Arial" panose="020B0604020202020204" pitchFamily="34" charset="0"/>
                  <a:cs typeface="Arial" panose="020B0604020202020204" pitchFamily="34" charset="0"/>
                </a:rPr>
                <a:t>……</a:t>
              </a:r>
              <a:endParaRPr lang="en-US" altLang="zh-CN" sz="1200" dirty="0">
                <a:latin typeface="Arial" panose="020B0604020202020204" pitchFamily="34" charset="0"/>
                <a:cs typeface="Arial" panose="020B0604020202020204" pitchFamily="34" charset="0"/>
              </a:endParaRPr>
            </a:p>
          </p:txBody>
        </p:sp>
        <p:grpSp>
          <p:nvGrpSpPr>
            <p:cNvPr id="11" name="组合 10"/>
            <p:cNvGrpSpPr/>
            <p:nvPr/>
          </p:nvGrpSpPr>
          <p:grpSpPr>
            <a:xfrm>
              <a:off x="893765" y="2293443"/>
              <a:ext cx="545386" cy="843190"/>
              <a:chOff x="1146294" y="2725471"/>
              <a:chExt cx="545386" cy="843190"/>
            </a:xfrm>
          </p:grpSpPr>
          <p:sp>
            <p:nvSpPr>
              <p:cNvPr id="23" name="矩形 22"/>
              <p:cNvSpPr/>
              <p:nvPr/>
            </p:nvSpPr>
            <p:spPr>
              <a:xfrm>
                <a:off x="1146294" y="3278769"/>
                <a:ext cx="473378" cy="2898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4" name="肘形连接符 23"/>
              <p:cNvCxnSpPr>
                <a:stCxn id="23" idx="0"/>
                <a:endCxn id="10" idx="1"/>
              </p:cNvCxnSpPr>
              <p:nvPr/>
            </p:nvCxnSpPr>
            <p:spPr>
              <a:xfrm rot="5400000" flipH="1" flipV="1">
                <a:off x="1260682" y="2847772"/>
                <a:ext cx="553299" cy="308697"/>
              </a:xfrm>
              <a:prstGeom prst="bentConnector2">
                <a:avLst/>
              </a:prstGeom>
              <a:ln>
                <a:headEnd type="none" w="med" len="med"/>
                <a:tailEnd type="triangle" w="med" len="med"/>
              </a:ln>
            </p:spPr>
            <p:style>
              <a:lnRef idx="1">
                <a:schemeClr val="dk1"/>
              </a:lnRef>
              <a:fillRef idx="0">
                <a:schemeClr val="dk1"/>
              </a:fillRef>
              <a:effectRef idx="0">
                <a:schemeClr val="dk1"/>
              </a:effectRef>
              <a:fontRef idx="minor">
                <a:schemeClr val="tx1"/>
              </a:fontRef>
            </p:style>
          </p:cxnSp>
        </p:grpSp>
        <p:grpSp>
          <p:nvGrpSpPr>
            <p:cNvPr id="12" name="组合 11"/>
            <p:cNvGrpSpPr/>
            <p:nvPr/>
          </p:nvGrpSpPr>
          <p:grpSpPr>
            <a:xfrm>
              <a:off x="3729035" y="2357259"/>
              <a:ext cx="926386" cy="771182"/>
              <a:chOff x="1146294" y="2797479"/>
              <a:chExt cx="926386" cy="771182"/>
            </a:xfrm>
          </p:grpSpPr>
          <p:sp>
            <p:nvSpPr>
              <p:cNvPr id="21" name="矩形 20"/>
              <p:cNvSpPr/>
              <p:nvPr/>
            </p:nvSpPr>
            <p:spPr>
              <a:xfrm>
                <a:off x="1146294" y="3278769"/>
                <a:ext cx="473378" cy="2898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 name="肘形连接符 21"/>
              <p:cNvCxnSpPr/>
              <p:nvPr/>
            </p:nvCxnSpPr>
            <p:spPr>
              <a:xfrm rot="5400000" flipH="1" flipV="1">
                <a:off x="1677686" y="2883776"/>
                <a:ext cx="481291" cy="308697"/>
              </a:xfrm>
              <a:prstGeom prst="bentConnector2">
                <a:avLst/>
              </a:prstGeom>
              <a:ln>
                <a:headEnd type="none" w="med" len="med"/>
                <a:tailEnd type="triangle" w="med" len="med"/>
              </a:ln>
            </p:spPr>
            <p:style>
              <a:lnRef idx="1">
                <a:schemeClr val="dk1"/>
              </a:lnRef>
              <a:fillRef idx="0">
                <a:schemeClr val="dk1"/>
              </a:fillRef>
              <a:effectRef idx="0">
                <a:schemeClr val="dk1"/>
              </a:effectRef>
              <a:fontRef idx="minor">
                <a:schemeClr val="tx1"/>
              </a:fontRef>
            </p:style>
          </p:cxnSp>
        </p:grpSp>
        <p:sp>
          <p:nvSpPr>
            <p:cNvPr id="13" name="TextBox 21"/>
            <p:cNvSpPr txBox="1"/>
            <p:nvPr/>
          </p:nvSpPr>
          <p:spPr>
            <a:xfrm>
              <a:off x="6524295" y="1941760"/>
              <a:ext cx="1152128" cy="830997"/>
            </a:xfrm>
            <a:prstGeom prst="rect">
              <a:avLst/>
            </a:prstGeom>
            <a:noFill/>
            <a:ln w="12700">
              <a:solidFill>
                <a:schemeClr val="tx1"/>
              </a:solidFill>
            </a:ln>
          </p:spPr>
          <p:txBody>
            <a:bodyPr wrap="square" rtlCol="0">
              <a:spAutoFit/>
            </a:bodyPr>
            <a:lstStyle/>
            <a:p>
              <a:r>
                <a:rPr lang="en-US" altLang="zh-CN" sz="1200" dirty="0" smtClean="0">
                  <a:latin typeface="Arial" panose="020B0604020202020204" pitchFamily="34" charset="0"/>
                  <a:cs typeface="Arial" panose="020B0604020202020204" pitchFamily="34" charset="0"/>
                </a:rPr>
                <a:t>Forage</a:t>
              </a:r>
            </a:p>
            <a:p>
              <a:r>
                <a:rPr lang="en-US" altLang="zh-CN" sz="1200" dirty="0">
                  <a:latin typeface="Arial" panose="020B0604020202020204" pitchFamily="34" charset="0"/>
                  <a:cs typeface="Arial" panose="020B0604020202020204" pitchFamily="34" charset="0"/>
                </a:rPr>
                <a:t>Data feed </a:t>
              </a:r>
              <a:endParaRPr lang="en-US" altLang="zh-CN" sz="1200" dirty="0" smtClean="0">
                <a:latin typeface="Arial" panose="020B0604020202020204" pitchFamily="34" charset="0"/>
                <a:cs typeface="Arial" panose="020B0604020202020204" pitchFamily="34" charset="0"/>
              </a:endParaRPr>
            </a:p>
            <a:p>
              <a:r>
                <a:rPr lang="en-US" altLang="zh-CN" sz="1200" dirty="0" smtClean="0">
                  <a:latin typeface="Arial" panose="020B0604020202020204" pitchFamily="34" charset="0"/>
                  <a:cs typeface="Arial" panose="020B0604020202020204" pitchFamily="34" charset="0"/>
                </a:rPr>
                <a:t>Feed </a:t>
              </a:r>
              <a:r>
                <a:rPr lang="en-US" altLang="zh-CN" sz="1200" dirty="0">
                  <a:latin typeface="Arial" panose="020B0604020202020204" pitchFamily="34" charset="0"/>
                  <a:cs typeface="Arial" panose="020B0604020202020204" pitchFamily="34" charset="0"/>
                </a:rPr>
                <a:t>(film</a:t>
              </a:r>
              <a:r>
                <a:rPr lang="en-US" altLang="zh-CN" sz="1200" dirty="0" smtClean="0">
                  <a:latin typeface="Arial" panose="020B0604020202020204" pitchFamily="34" charset="0"/>
                  <a:cs typeface="Arial" panose="020B0604020202020204" pitchFamily="34" charset="0"/>
                </a:rPr>
                <a:t>)</a:t>
              </a:r>
            </a:p>
            <a:p>
              <a:r>
                <a:rPr lang="en-US" altLang="zh-CN" sz="1200" dirty="0" smtClean="0">
                  <a:latin typeface="Arial" panose="020B0604020202020204" pitchFamily="34" charset="0"/>
                  <a:cs typeface="Arial" panose="020B0604020202020204" pitchFamily="34" charset="0"/>
                </a:rPr>
                <a:t>……</a:t>
              </a:r>
              <a:endParaRPr lang="en-US" altLang="zh-CN" sz="1200" dirty="0">
                <a:latin typeface="Arial" panose="020B0604020202020204" pitchFamily="34" charset="0"/>
                <a:cs typeface="Arial" panose="020B0604020202020204" pitchFamily="34" charset="0"/>
              </a:endParaRPr>
            </a:p>
          </p:txBody>
        </p:sp>
        <p:grpSp>
          <p:nvGrpSpPr>
            <p:cNvPr id="14" name="组合 13"/>
            <p:cNvGrpSpPr/>
            <p:nvPr/>
          </p:nvGrpSpPr>
          <p:grpSpPr>
            <a:xfrm>
              <a:off x="7271799" y="2357260"/>
              <a:ext cx="902816" cy="778635"/>
              <a:chOff x="1146294" y="2790026"/>
              <a:chExt cx="902816" cy="778635"/>
            </a:xfrm>
          </p:grpSpPr>
          <p:sp>
            <p:nvSpPr>
              <p:cNvPr id="19" name="矩形 18"/>
              <p:cNvSpPr/>
              <p:nvPr/>
            </p:nvSpPr>
            <p:spPr>
              <a:xfrm>
                <a:off x="1146294" y="3278769"/>
                <a:ext cx="473378" cy="2898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0" name="肘形连接符 19"/>
              <p:cNvCxnSpPr>
                <a:endCxn id="13" idx="3"/>
              </p:cNvCxnSpPr>
              <p:nvPr/>
            </p:nvCxnSpPr>
            <p:spPr>
              <a:xfrm rot="10800000">
                <a:off x="1550919" y="2790026"/>
                <a:ext cx="498191" cy="423689"/>
              </a:xfrm>
              <a:prstGeom prst="bentConnector3">
                <a:avLst>
                  <a:gd name="adj1" fmla="val -2004"/>
                </a:avLst>
              </a:prstGeom>
              <a:ln>
                <a:headEnd type="none" w="med" len="med"/>
                <a:tailEnd type="triangle" w="med" len="med"/>
              </a:ln>
            </p:spPr>
            <p:style>
              <a:lnRef idx="1">
                <a:schemeClr val="dk1"/>
              </a:lnRef>
              <a:fillRef idx="0">
                <a:schemeClr val="dk1"/>
              </a:fillRef>
              <a:effectRef idx="0">
                <a:schemeClr val="dk1"/>
              </a:effectRef>
              <a:fontRef idx="minor">
                <a:schemeClr val="tx1"/>
              </a:fontRef>
            </p:style>
          </p:cxnSp>
        </p:grpSp>
      </p:grpSp>
      <p:pic>
        <p:nvPicPr>
          <p:cNvPr id="15" name="Picture 7"/>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4179766" y="3772845"/>
            <a:ext cx="4689058" cy="22884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6" name="矩形 15"/>
          <p:cNvSpPr/>
          <p:nvPr/>
        </p:nvSpPr>
        <p:spPr>
          <a:xfrm>
            <a:off x="1367144" y="5038886"/>
            <a:ext cx="687508" cy="28989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 name="直接箭头连接符 16"/>
          <p:cNvCxnSpPr/>
          <p:nvPr/>
        </p:nvCxnSpPr>
        <p:spPr>
          <a:xfrm>
            <a:off x="2155198" y="5147682"/>
            <a:ext cx="1891958" cy="0"/>
          </a:xfrm>
          <a:prstGeom prst="straightConnector1">
            <a:avLst/>
          </a:prstGeom>
          <a:ln>
            <a:headEnd type="none" w="med" len="med"/>
            <a:tailEnd type="triangle" w="med" len="med"/>
          </a:ln>
        </p:spPr>
        <p:style>
          <a:lnRef idx="1">
            <a:schemeClr val="dk1"/>
          </a:lnRef>
          <a:fillRef idx="0">
            <a:schemeClr val="dk1"/>
          </a:fillRef>
          <a:effectRef idx="0">
            <a:schemeClr val="dk1"/>
          </a:effectRef>
          <a:fontRef idx="minor">
            <a:schemeClr val="tx1"/>
          </a:fontRef>
        </p:style>
      </p:cxnSp>
      <p:pic>
        <p:nvPicPr>
          <p:cNvPr id="25" name="音频 24">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16"/>
          <a:stretch>
            <a:fillRect/>
          </a:stretch>
        </p:blipFill>
        <p:spPr>
          <a:xfrm>
            <a:off x="8318500" y="6032500"/>
            <a:ext cx="609600" cy="609600"/>
          </a:xfrm>
          <a:prstGeom prst="rect">
            <a:avLst/>
          </a:prstGeom>
        </p:spPr>
      </p:pic>
    </p:spTree>
    <p:custDataLst>
      <p:tags r:id="rId1"/>
    </p:custDataLst>
    <p:extLst>
      <p:ext uri="{BB962C8B-B14F-4D97-AF65-F5344CB8AC3E}">
        <p14:creationId xmlns:p14="http://schemas.microsoft.com/office/powerpoint/2010/main" val="3743213888"/>
      </p:ext>
    </p:extLst>
  </p:cSld>
  <p:clrMapOvr>
    <a:masterClrMapping/>
  </p:clrMapOvr>
  <mc:AlternateContent xmlns:mc="http://schemas.openxmlformats.org/markup-compatibility/2006">
    <mc:Choice xmlns:p14="http://schemas.microsoft.com/office/powerpoint/2010/main" Requires="p14">
      <p:transition spd="slow" p14:dur="2000" advTm="55876"/>
    </mc:Choice>
    <mc:Fallback>
      <p:transition spd="slow" advTm="558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2" presetClass="entr" presetSubtype="1"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wipe(up)">
                                      <p:cBhvr>
                                        <p:cTn id="15" dur="500"/>
                                        <p:tgtEl>
                                          <p:spTgt spid="6"/>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8"/>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22" presetClass="entr" presetSubtype="8" fill="hold" nodeType="clickEffect">
                                  <p:stCondLst>
                                    <p:cond delay="0"/>
                                  </p:stCondLst>
                                  <p:childTnLst>
                                    <p:set>
                                      <p:cBhvr>
                                        <p:cTn id="23" dur="1" fill="hold">
                                          <p:stCondLst>
                                            <p:cond delay="0"/>
                                          </p:stCondLst>
                                        </p:cTn>
                                        <p:tgtEl>
                                          <p:spTgt spid="17"/>
                                        </p:tgtEl>
                                        <p:attrNameLst>
                                          <p:attrName>style.visibility</p:attrName>
                                        </p:attrNameLst>
                                      </p:cBhvr>
                                      <p:to>
                                        <p:strVal val="visible"/>
                                      </p:to>
                                    </p:set>
                                    <p:animEffect transition="in" filter="wipe(left)">
                                      <p:cBhvr>
                                        <p:cTn id="24" dur="500"/>
                                        <p:tgtEl>
                                          <p:spTgt spid="17"/>
                                        </p:tgtEl>
                                      </p:cBhvr>
                                    </p:animEffec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9" fill="hold" display="0">
                  <p:stCondLst>
                    <p:cond delay="indefinite"/>
                  </p:stCondLst>
                  <p:endCondLst>
                    <p:cond evt="onStopAudio" delay="0">
                      <p:tgtEl>
                        <p:sldTgt/>
                      </p:tgtEl>
                    </p:cond>
                  </p:endCondLst>
                </p:cTn>
                <p:tgtEl>
                  <p:spTgt spid="25"/>
                </p:tgtEl>
              </p:cMediaNode>
            </p:audio>
          </p:childTnLst>
        </p:cTn>
      </p:par>
    </p:tnLst>
    <p:bldLst>
      <p:bldP spid="6" grpId="0" animBg="1"/>
      <p:bldP spid="8"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Context </a:t>
            </a:r>
            <a:r>
              <a:rPr lang="en-US" altLang="zh-CN" dirty="0" smtClean="0"/>
              <a:t>representation</a:t>
            </a:r>
            <a:endParaRPr lang="zh-CN" altLang="en-US" dirty="0"/>
          </a:p>
        </p:txBody>
      </p:sp>
      <p:sp>
        <p:nvSpPr>
          <p:cNvPr id="3" name="内容占位符 2"/>
          <p:cNvSpPr>
            <a:spLocks noGrp="1"/>
          </p:cNvSpPr>
          <p:nvPr>
            <p:ph idx="1"/>
          </p:nvPr>
        </p:nvSpPr>
        <p:spPr/>
        <p:txBody>
          <a:bodyPr/>
          <a:lstStyle/>
          <a:p>
            <a:r>
              <a:rPr lang="en-US" altLang="zh-CN" sz="2400" dirty="0"/>
              <a:t>Concept vector space</a:t>
            </a:r>
          </a:p>
          <a:p>
            <a:pPr lvl="1"/>
            <a:r>
              <a:rPr lang="en-US" altLang="zh-CN" sz="2000" dirty="0" smtClean="0">
                <a:latin typeface="Arial" panose="020B0604020202020204" pitchFamily="34" charset="0"/>
                <a:cs typeface="Arial" panose="020B0604020202020204" pitchFamily="34" charset="0"/>
              </a:rPr>
              <a:t>CF-IDF</a:t>
            </a:r>
            <a:endParaRPr lang="en-US" altLang="zh-CN" sz="2000" dirty="0">
              <a:latin typeface="Arial" panose="020B0604020202020204" pitchFamily="34" charset="0"/>
              <a:cs typeface="Arial" panose="020B0604020202020204" pitchFamily="34" charset="0"/>
            </a:endParaRPr>
          </a:p>
          <a:p>
            <a:endParaRPr lang="zh-CN" altLang="en-US" dirty="0"/>
          </a:p>
        </p:txBody>
      </p:sp>
      <p:sp>
        <p:nvSpPr>
          <p:cNvPr id="4" name="灯片编号占位符 3"/>
          <p:cNvSpPr>
            <a:spLocks noGrp="1"/>
          </p:cNvSpPr>
          <p:nvPr>
            <p:ph type="sldNum" sz="quarter" idx="12"/>
          </p:nvPr>
        </p:nvSpPr>
        <p:spPr/>
        <p:txBody>
          <a:bodyPr/>
          <a:lstStyle/>
          <a:p>
            <a:fld id="{6A5238FC-BF8F-44BD-809B-27C3F40AEC9A}" type="slidenum">
              <a:rPr lang="zh-CN" altLang="en-US" smtClean="0"/>
              <a:t>14</a:t>
            </a:fld>
            <a:endParaRPr lang="zh-CN" altLang="en-US"/>
          </a:p>
        </p:txBody>
      </p:sp>
      <mc:AlternateContent xmlns:mc="http://schemas.openxmlformats.org/markup-compatibility/2006" xmlns:a14="http://schemas.microsoft.com/office/drawing/2010/main">
        <mc:Choice Requires="a14">
          <p:sp>
            <p:nvSpPr>
              <p:cNvPr id="5" name="TextBox 7"/>
              <p:cNvSpPr txBox="1"/>
              <p:nvPr/>
            </p:nvSpPr>
            <p:spPr>
              <a:xfrm>
                <a:off x="1992480" y="2743576"/>
                <a:ext cx="3823291" cy="561051"/>
              </a:xfrm>
              <a:prstGeom prst="rect">
                <a:avLst/>
              </a:prstGeom>
              <a:noFill/>
            </p:spPr>
            <p:txBody>
              <a:bodyPr wrap="none" rtlCol="0">
                <a:spAutoFit/>
              </a:bodyPr>
              <a:lstStyle/>
              <a:p>
                <a:r>
                  <a:rPr lang="en-US" altLang="zh-CN" sz="2000" b="0" dirty="0" smtClean="0"/>
                  <a:t>CF-IDF</a:t>
                </a:r>
                <a14:m>
                  <m:oMath xmlns:m="http://schemas.openxmlformats.org/officeDocument/2006/math">
                    <m:d>
                      <m:dPr>
                        <m:ctrlPr>
                          <a:rPr lang="en-US" altLang="zh-CN" sz="2000" b="0" i="1" smtClean="0">
                            <a:latin typeface="Cambria Math"/>
                          </a:rPr>
                        </m:ctrlPr>
                      </m:dPr>
                      <m:e>
                        <m:r>
                          <a:rPr lang="en-US" altLang="zh-CN" sz="2000" b="0" i="1" smtClean="0">
                            <a:latin typeface="Cambria Math"/>
                          </a:rPr>
                          <m:t>𝑐</m:t>
                        </m:r>
                        <m:r>
                          <a:rPr lang="en-US" altLang="zh-CN" sz="2000" b="0" i="1" smtClean="0">
                            <a:latin typeface="Cambria Math"/>
                          </a:rPr>
                          <m:t>, </m:t>
                        </m:r>
                        <m:r>
                          <a:rPr lang="en-US" altLang="zh-CN" sz="2000" b="0" i="1" smtClean="0">
                            <a:latin typeface="Cambria Math"/>
                          </a:rPr>
                          <m:t>𝑑</m:t>
                        </m:r>
                      </m:e>
                    </m:d>
                    <m:r>
                      <a:rPr lang="en-US" altLang="zh-CN" sz="2000" b="0" i="1" smtClean="0">
                        <a:latin typeface="Cambria Math"/>
                      </a:rPr>
                      <m:t>=</m:t>
                    </m:r>
                    <m:r>
                      <a:rPr lang="en-US" altLang="zh-CN" sz="2000" b="0" i="1" smtClean="0">
                        <a:latin typeface="Cambria Math"/>
                      </a:rPr>
                      <m:t>𝐶𝐹</m:t>
                    </m:r>
                    <m:d>
                      <m:dPr>
                        <m:ctrlPr>
                          <a:rPr lang="en-US" altLang="zh-CN" sz="2000" b="0" i="1" smtClean="0">
                            <a:latin typeface="Cambria Math"/>
                          </a:rPr>
                        </m:ctrlPr>
                      </m:dPr>
                      <m:e>
                        <m:r>
                          <a:rPr lang="en-US" altLang="zh-CN" sz="2000" b="0" i="1" smtClean="0">
                            <a:latin typeface="Cambria Math"/>
                          </a:rPr>
                          <m:t>𝑐</m:t>
                        </m:r>
                        <m:r>
                          <a:rPr lang="en-US" altLang="zh-CN" sz="2000" b="0" i="1" smtClean="0">
                            <a:latin typeface="Cambria Math"/>
                          </a:rPr>
                          <m:t>, </m:t>
                        </m:r>
                        <m:r>
                          <a:rPr lang="en-US" altLang="zh-CN" sz="2000" b="0" i="1" smtClean="0">
                            <a:latin typeface="Cambria Math"/>
                          </a:rPr>
                          <m:t>𝑑</m:t>
                        </m:r>
                      </m:e>
                    </m:d>
                    <m:r>
                      <a:rPr lang="en-US" altLang="zh-CN" sz="2000" b="0" i="1" smtClean="0">
                        <a:latin typeface="Cambria Math"/>
                      </a:rPr>
                      <m:t>∗</m:t>
                    </m:r>
                    <m:func>
                      <m:funcPr>
                        <m:ctrlPr>
                          <a:rPr lang="en-US" altLang="zh-CN" sz="2000" b="0" i="1" smtClean="0">
                            <a:latin typeface="Cambria Math"/>
                          </a:rPr>
                        </m:ctrlPr>
                      </m:funcPr>
                      <m:fName>
                        <m:r>
                          <m:rPr>
                            <m:sty m:val="p"/>
                          </m:rPr>
                          <a:rPr lang="en-US" altLang="zh-CN" sz="2000" b="0" i="0" smtClean="0">
                            <a:latin typeface="Cambria Math"/>
                          </a:rPr>
                          <m:t>log</m:t>
                        </m:r>
                      </m:fName>
                      <m:e>
                        <m:f>
                          <m:fPr>
                            <m:ctrlPr>
                              <a:rPr lang="en-US" altLang="zh-CN" sz="2000" b="0" i="1" smtClean="0">
                                <a:latin typeface="Cambria Math"/>
                              </a:rPr>
                            </m:ctrlPr>
                          </m:fPr>
                          <m:num>
                            <m:r>
                              <a:rPr lang="en-US" altLang="zh-CN" sz="2000" b="0" i="1" smtClean="0">
                                <a:latin typeface="Cambria Math"/>
                              </a:rPr>
                              <m:t>𝑁</m:t>
                            </m:r>
                          </m:num>
                          <m:den>
                            <m:r>
                              <a:rPr lang="en-US" altLang="zh-CN" sz="2000" b="0" i="1" smtClean="0">
                                <a:latin typeface="Cambria Math"/>
                              </a:rPr>
                              <m:t>𝐷𝐹</m:t>
                            </m:r>
                            <m:d>
                              <m:dPr>
                                <m:ctrlPr>
                                  <a:rPr lang="en-US" altLang="zh-CN" sz="2000" b="0" i="1" smtClean="0">
                                    <a:latin typeface="Cambria Math"/>
                                  </a:rPr>
                                </m:ctrlPr>
                              </m:dPr>
                              <m:e>
                                <m:r>
                                  <a:rPr lang="en-US" altLang="zh-CN" sz="2000" b="0" i="1" smtClean="0">
                                    <a:latin typeface="Cambria Math"/>
                                  </a:rPr>
                                  <m:t>𝑐</m:t>
                                </m:r>
                              </m:e>
                            </m:d>
                          </m:den>
                        </m:f>
                      </m:e>
                    </m:func>
                  </m:oMath>
                </a14:m>
                <a:endParaRPr lang="zh-CN" altLang="en-US" sz="2000" dirty="0"/>
              </a:p>
            </p:txBody>
          </p:sp>
        </mc:Choice>
        <mc:Fallback xmlns="">
          <p:sp>
            <p:nvSpPr>
              <p:cNvPr id="5" name="TextBox 7"/>
              <p:cNvSpPr txBox="1">
                <a:spLocks noRot="1" noChangeAspect="1" noMove="1" noResize="1" noEditPoints="1" noAdjustHandles="1" noChangeArrowheads="1" noChangeShapeType="1" noTextEdit="1"/>
              </p:cNvSpPr>
              <p:nvPr/>
            </p:nvSpPr>
            <p:spPr>
              <a:xfrm>
                <a:off x="1992480" y="2743576"/>
                <a:ext cx="3823291" cy="561051"/>
              </a:xfrm>
              <a:prstGeom prst="rect">
                <a:avLst/>
              </a:prstGeom>
              <a:blipFill rotWithShape="0">
                <a:blip r:embed="rId6"/>
                <a:stretch>
                  <a:fillRect l="-1754" b="-2174"/>
                </a:stretch>
              </a:blipFill>
            </p:spPr>
            <p:txBody>
              <a:bodyPr/>
              <a:lstStyle/>
              <a:p>
                <a:r>
                  <a:rPr lang="zh-CN" altLang="en-US">
                    <a:noFill/>
                  </a:rPr>
                  <a:t> </a:t>
                </a:r>
              </a:p>
            </p:txBody>
          </p:sp>
        </mc:Fallback>
      </mc:AlternateContent>
      <p:grpSp>
        <p:nvGrpSpPr>
          <p:cNvPr id="21" name="组合 20"/>
          <p:cNvGrpSpPr/>
          <p:nvPr/>
        </p:nvGrpSpPr>
        <p:grpSpPr>
          <a:xfrm>
            <a:off x="1517622" y="2843911"/>
            <a:ext cx="3033365" cy="1379076"/>
            <a:chOff x="1517622" y="2843911"/>
            <a:chExt cx="3033365" cy="1379076"/>
          </a:xfrm>
        </p:grpSpPr>
        <p:sp>
          <p:nvSpPr>
            <p:cNvPr id="6" name="TextBox 8"/>
            <p:cNvSpPr txBox="1"/>
            <p:nvPr/>
          </p:nvSpPr>
          <p:spPr>
            <a:xfrm>
              <a:off x="1517622" y="3699767"/>
              <a:ext cx="2578921" cy="523220"/>
            </a:xfrm>
            <a:prstGeom prst="rect">
              <a:avLst/>
            </a:prstGeom>
            <a:noFill/>
          </p:spPr>
          <p:txBody>
            <a:bodyPr wrap="square" rtlCol="0">
              <a:spAutoFit/>
            </a:bodyPr>
            <a:lstStyle/>
            <a:p>
              <a:r>
                <a:rPr lang="en-US" altLang="zh-CN" sz="1400" dirty="0" smtClean="0">
                  <a:latin typeface="Arial" panose="020B0604020202020204" pitchFamily="34" charset="0"/>
                  <a:cs typeface="Arial" panose="020B0604020202020204" pitchFamily="34" charset="0"/>
                </a:rPr>
                <a:t>Concept frequency of </a:t>
              </a:r>
              <a:r>
                <a:rPr lang="en-US" altLang="zh-CN" sz="1400" i="1" dirty="0" smtClean="0">
                  <a:latin typeface="Arial" panose="020B0604020202020204" pitchFamily="34" charset="0"/>
                  <a:cs typeface="Arial" panose="020B0604020202020204" pitchFamily="34" charset="0"/>
                </a:rPr>
                <a:t>c</a:t>
              </a:r>
              <a:r>
                <a:rPr lang="en-US" altLang="zh-CN" sz="1400" dirty="0" smtClean="0">
                  <a:latin typeface="Arial" panose="020B0604020202020204" pitchFamily="34" charset="0"/>
                  <a:cs typeface="Arial" panose="020B0604020202020204" pitchFamily="34" charset="0"/>
                </a:rPr>
                <a:t> in the context </a:t>
              </a:r>
              <a:r>
                <a:rPr lang="en-US" altLang="zh-CN" sz="1400" i="1" dirty="0" smtClean="0">
                  <a:latin typeface="Arial" panose="020B0604020202020204" pitchFamily="34" charset="0"/>
                  <a:cs typeface="Arial" panose="020B0604020202020204" pitchFamily="34" charset="0"/>
                </a:rPr>
                <a:t>d</a:t>
              </a:r>
              <a:endParaRPr lang="zh-CN" altLang="en-US" sz="1400" i="1" dirty="0">
                <a:latin typeface="Arial" panose="020B0604020202020204" pitchFamily="34" charset="0"/>
                <a:cs typeface="Arial" panose="020B0604020202020204" pitchFamily="34" charset="0"/>
              </a:endParaRPr>
            </a:p>
          </p:txBody>
        </p:sp>
        <p:sp>
          <p:nvSpPr>
            <p:cNvPr id="7" name="矩形 6"/>
            <p:cNvSpPr/>
            <p:nvPr/>
          </p:nvSpPr>
          <p:spPr>
            <a:xfrm>
              <a:off x="3686891" y="2843911"/>
              <a:ext cx="864096" cy="360040"/>
            </a:xfrm>
            <a:prstGeom prst="rect">
              <a:avLst/>
            </a:prstGeom>
            <a:noFill/>
            <a:ln w="127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cxnSp>
          <p:nvCxnSpPr>
            <p:cNvPr id="8" name="肘形连接符 7"/>
            <p:cNvCxnSpPr>
              <a:stCxn id="7" idx="2"/>
              <a:endCxn id="6" idx="0"/>
            </p:cNvCxnSpPr>
            <p:nvPr/>
          </p:nvCxnSpPr>
          <p:spPr>
            <a:xfrm rot="5400000">
              <a:off x="3215103" y="2795931"/>
              <a:ext cx="495816" cy="1311856"/>
            </a:xfrm>
            <a:prstGeom prst="bentConnector3">
              <a:avLst>
                <a:gd name="adj1" fmla="val 50000"/>
              </a:avLst>
            </a:prstGeom>
            <a:ln>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23" name="组合 22"/>
          <p:cNvGrpSpPr/>
          <p:nvPr/>
        </p:nvGrpSpPr>
        <p:grpSpPr>
          <a:xfrm>
            <a:off x="4743263" y="3060656"/>
            <a:ext cx="2578921" cy="1222779"/>
            <a:chOff x="4743263" y="3060656"/>
            <a:chExt cx="2578921" cy="1222779"/>
          </a:xfrm>
        </p:grpSpPr>
        <p:sp>
          <p:nvSpPr>
            <p:cNvPr id="9" name="矩形 8"/>
            <p:cNvSpPr/>
            <p:nvPr/>
          </p:nvSpPr>
          <p:spPr>
            <a:xfrm>
              <a:off x="5183348" y="3060656"/>
              <a:ext cx="611944" cy="217607"/>
            </a:xfrm>
            <a:prstGeom prst="rect">
              <a:avLst/>
            </a:prstGeom>
            <a:noFill/>
            <a:ln w="127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10" name="TextBox 15"/>
            <p:cNvSpPr txBox="1"/>
            <p:nvPr/>
          </p:nvSpPr>
          <p:spPr>
            <a:xfrm>
              <a:off x="4743263" y="3760215"/>
              <a:ext cx="2578921" cy="523220"/>
            </a:xfrm>
            <a:prstGeom prst="rect">
              <a:avLst/>
            </a:prstGeom>
            <a:noFill/>
          </p:spPr>
          <p:txBody>
            <a:bodyPr wrap="square" rtlCol="0">
              <a:spAutoFit/>
            </a:bodyPr>
            <a:lstStyle/>
            <a:p>
              <a:r>
                <a:rPr lang="en-US" altLang="zh-CN" sz="1400" dirty="0" smtClean="0">
                  <a:latin typeface="Arial" panose="020B0604020202020204" pitchFamily="34" charset="0"/>
                  <a:cs typeface="Arial" panose="020B0604020202020204" pitchFamily="34" charset="0"/>
                </a:rPr>
                <a:t>Document frequency of </a:t>
              </a:r>
              <a:r>
                <a:rPr lang="en-US" altLang="zh-CN" sz="1400" i="1" dirty="0" smtClean="0">
                  <a:latin typeface="Arial" panose="020B0604020202020204" pitchFamily="34" charset="0"/>
                  <a:cs typeface="Arial" panose="020B0604020202020204" pitchFamily="34" charset="0"/>
                </a:rPr>
                <a:t>c</a:t>
              </a:r>
              <a:r>
                <a:rPr lang="en-US" altLang="zh-CN" sz="1400" dirty="0" smtClean="0">
                  <a:latin typeface="Arial" panose="020B0604020202020204" pitchFamily="34" charset="0"/>
                  <a:cs typeface="Arial" panose="020B0604020202020204" pitchFamily="34" charset="0"/>
                </a:rPr>
                <a:t> in the whole Wikipedia corpus</a:t>
              </a:r>
              <a:endParaRPr lang="zh-CN" altLang="en-US" sz="1400" i="1" dirty="0">
                <a:latin typeface="Arial" panose="020B0604020202020204" pitchFamily="34" charset="0"/>
                <a:cs typeface="Arial" panose="020B0604020202020204" pitchFamily="34" charset="0"/>
              </a:endParaRPr>
            </a:p>
          </p:txBody>
        </p:sp>
        <p:cxnSp>
          <p:nvCxnSpPr>
            <p:cNvPr id="11" name="肘形连接符 10"/>
            <p:cNvCxnSpPr>
              <a:stCxn id="9" idx="2"/>
              <a:endCxn id="10" idx="0"/>
            </p:cNvCxnSpPr>
            <p:nvPr/>
          </p:nvCxnSpPr>
          <p:spPr>
            <a:xfrm rot="16200000" flipH="1">
              <a:off x="5520046" y="3247537"/>
              <a:ext cx="481952" cy="543404"/>
            </a:xfrm>
            <a:prstGeom prst="bentConnector3">
              <a:avLst/>
            </a:prstGeom>
            <a:ln>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22" name="组合 21"/>
          <p:cNvGrpSpPr/>
          <p:nvPr/>
        </p:nvGrpSpPr>
        <p:grpSpPr>
          <a:xfrm>
            <a:off x="5228110" y="2716154"/>
            <a:ext cx="2862058" cy="307777"/>
            <a:chOff x="5228110" y="2716154"/>
            <a:chExt cx="2862058" cy="307777"/>
          </a:xfrm>
        </p:grpSpPr>
        <p:sp>
          <p:nvSpPr>
            <p:cNvPr id="12" name="TextBox 18"/>
            <p:cNvSpPr txBox="1"/>
            <p:nvPr/>
          </p:nvSpPr>
          <p:spPr>
            <a:xfrm>
              <a:off x="6097820" y="2716154"/>
              <a:ext cx="1992348" cy="307777"/>
            </a:xfrm>
            <a:prstGeom prst="rect">
              <a:avLst/>
            </a:prstGeom>
            <a:noFill/>
          </p:spPr>
          <p:txBody>
            <a:bodyPr wrap="square" rtlCol="0">
              <a:spAutoFit/>
            </a:bodyPr>
            <a:lstStyle/>
            <a:p>
              <a:r>
                <a:rPr lang="en-US" altLang="zh-CN" sz="1400" dirty="0" smtClean="0">
                  <a:latin typeface="Arial" panose="020B0604020202020204" pitchFamily="34" charset="0"/>
                  <a:cs typeface="Arial" panose="020B0604020202020204" pitchFamily="34" charset="0"/>
                </a:rPr>
                <a:t># of Wikipedia articles</a:t>
              </a:r>
              <a:endParaRPr lang="zh-CN" altLang="en-US" sz="1400" i="1" dirty="0">
                <a:latin typeface="Arial" panose="020B0604020202020204" pitchFamily="34" charset="0"/>
                <a:cs typeface="Arial" panose="020B0604020202020204" pitchFamily="34" charset="0"/>
              </a:endParaRPr>
            </a:p>
          </p:txBody>
        </p:sp>
        <p:sp>
          <p:nvSpPr>
            <p:cNvPr id="13" name="矩形 12"/>
            <p:cNvSpPr/>
            <p:nvPr/>
          </p:nvSpPr>
          <p:spPr>
            <a:xfrm>
              <a:off x="5228110" y="2781123"/>
              <a:ext cx="345379" cy="177841"/>
            </a:xfrm>
            <a:prstGeom prst="rect">
              <a:avLst/>
            </a:prstGeom>
            <a:noFill/>
            <a:ln w="127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cxnSp>
          <p:nvCxnSpPr>
            <p:cNvPr id="14" name="直接箭头连接符 13"/>
            <p:cNvCxnSpPr>
              <a:stCxn id="13" idx="3"/>
              <a:endCxn id="12" idx="1"/>
            </p:cNvCxnSpPr>
            <p:nvPr/>
          </p:nvCxnSpPr>
          <p:spPr>
            <a:xfrm flipV="1">
              <a:off x="5573489" y="2870043"/>
              <a:ext cx="524331" cy="1"/>
            </a:xfrm>
            <a:prstGeom prst="straightConnector1">
              <a:avLst/>
            </a:prstGeom>
            <a:ln>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pic>
        <p:nvPicPr>
          <p:cNvPr id="17" name="音频 16">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8318500" y="6032500"/>
            <a:ext cx="609600" cy="609600"/>
          </a:xfrm>
          <a:prstGeom prst="rect">
            <a:avLst/>
          </a:prstGeom>
        </p:spPr>
      </p:pic>
    </p:spTree>
    <p:custDataLst>
      <p:tags r:id="rId1"/>
    </p:custDataLst>
    <p:extLst>
      <p:ext uri="{BB962C8B-B14F-4D97-AF65-F5344CB8AC3E}">
        <p14:creationId xmlns:p14="http://schemas.microsoft.com/office/powerpoint/2010/main" val="3567904174"/>
      </p:ext>
    </p:extLst>
  </p:cSld>
  <p:clrMapOvr>
    <a:masterClrMapping/>
  </p:clrMapOvr>
  <mc:AlternateContent xmlns:mc="http://schemas.openxmlformats.org/markup-compatibility/2006">
    <mc:Choice xmlns:p14="http://schemas.microsoft.com/office/powerpoint/2010/main" Requires="p14">
      <p:transition spd="slow" p14:dur="2000" advTm="29341"/>
    </mc:Choice>
    <mc:Fallback>
      <p:transition spd="slow" advTm="293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22" presetClass="entr" presetSubtype="1" fill="hold" nodeType="clickEffect">
                                  <p:stCondLst>
                                    <p:cond delay="0"/>
                                  </p:stCondLst>
                                  <p:childTnLst>
                                    <p:set>
                                      <p:cBhvr>
                                        <p:cTn id="18" dur="1" fill="hold">
                                          <p:stCondLst>
                                            <p:cond delay="0"/>
                                          </p:stCondLst>
                                        </p:cTn>
                                        <p:tgtEl>
                                          <p:spTgt spid="21"/>
                                        </p:tgtEl>
                                        <p:attrNameLst>
                                          <p:attrName>style.visibility</p:attrName>
                                        </p:attrNameLst>
                                      </p:cBhvr>
                                      <p:to>
                                        <p:strVal val="visible"/>
                                      </p:to>
                                    </p:set>
                                    <p:animEffect transition="in" filter="wipe(up)">
                                      <p:cBhvr>
                                        <p:cTn id="19" dur="500"/>
                                        <p:tgtEl>
                                          <p:spTgt spid="21"/>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8" fill="hold" nodeType="clickEffect">
                                  <p:stCondLst>
                                    <p:cond delay="0"/>
                                  </p:stCondLst>
                                  <p:childTnLst>
                                    <p:set>
                                      <p:cBhvr>
                                        <p:cTn id="23" dur="1" fill="hold">
                                          <p:stCondLst>
                                            <p:cond delay="0"/>
                                          </p:stCondLst>
                                        </p:cTn>
                                        <p:tgtEl>
                                          <p:spTgt spid="22"/>
                                        </p:tgtEl>
                                        <p:attrNameLst>
                                          <p:attrName>style.visibility</p:attrName>
                                        </p:attrNameLst>
                                      </p:cBhvr>
                                      <p:to>
                                        <p:strVal val="visible"/>
                                      </p:to>
                                    </p:set>
                                    <p:animEffect transition="in" filter="wipe(left)">
                                      <p:cBhvr>
                                        <p:cTn id="24" dur="500"/>
                                        <p:tgtEl>
                                          <p:spTgt spid="22"/>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1" fill="hold" nodeType="clickEffect">
                                  <p:stCondLst>
                                    <p:cond delay="0"/>
                                  </p:stCondLst>
                                  <p:childTnLst>
                                    <p:set>
                                      <p:cBhvr>
                                        <p:cTn id="28" dur="1" fill="hold">
                                          <p:stCondLst>
                                            <p:cond delay="0"/>
                                          </p:stCondLst>
                                        </p:cTn>
                                        <p:tgtEl>
                                          <p:spTgt spid="23"/>
                                        </p:tgtEl>
                                        <p:attrNameLst>
                                          <p:attrName>style.visibility</p:attrName>
                                        </p:attrNameLst>
                                      </p:cBhvr>
                                      <p:to>
                                        <p:strVal val="visible"/>
                                      </p:to>
                                    </p:set>
                                    <p:animEffect transition="in" filter="wipe(up)">
                                      <p:cBhvr>
                                        <p:cTn id="29"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0" fill="hold" display="0">
                  <p:stCondLst>
                    <p:cond delay="indefinite"/>
                  </p:stCondLst>
                  <p:endCondLst>
                    <p:cond evt="onStopAudio" delay="0">
                      <p:tgtEl>
                        <p:sldTgt/>
                      </p:tgtEl>
                    </p:cond>
                  </p:endCondLst>
                </p:cTn>
                <p:tgtEl>
                  <p:spTgt spid="17"/>
                </p:tgtEl>
              </p:cMediaNode>
            </p:audio>
          </p:childTnLst>
        </p:cTn>
      </p:par>
    </p:tnLst>
    <p:bldLst>
      <p:bldP spid="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Hierarchical Agglomerative Clustering (HAC</a:t>
            </a:r>
            <a:r>
              <a:rPr lang="en-US" altLang="zh-CN" dirty="0" smtClean="0"/>
              <a:t>)</a:t>
            </a:r>
            <a:endParaRPr lang="zh-CN" altLang="en-US" dirty="0"/>
          </a:p>
        </p:txBody>
      </p:sp>
      <p:sp>
        <p:nvSpPr>
          <p:cNvPr id="3" name="内容占位符 2"/>
          <p:cNvSpPr>
            <a:spLocks noGrp="1"/>
          </p:cNvSpPr>
          <p:nvPr>
            <p:ph idx="1"/>
          </p:nvPr>
        </p:nvSpPr>
        <p:spPr/>
        <p:txBody>
          <a:bodyPr/>
          <a:lstStyle/>
          <a:p>
            <a:r>
              <a:rPr lang="en-US" altLang="zh-CN" sz="2400" dirty="0" smtClean="0"/>
              <a:t>Input</a:t>
            </a:r>
            <a:r>
              <a:rPr lang="en-US" altLang="zh-CN" sz="2400" dirty="0"/>
              <a:t>: similarity between data points</a:t>
            </a:r>
          </a:p>
          <a:p>
            <a:r>
              <a:rPr lang="en-US" altLang="zh-CN" sz="2400" dirty="0"/>
              <a:t>Output: </a:t>
            </a:r>
            <a:r>
              <a:rPr lang="en-US" altLang="zh-CN" sz="2400" dirty="0" smtClean="0"/>
              <a:t>clusters satisfied the similarity threshold</a:t>
            </a:r>
            <a:endParaRPr lang="en-US" altLang="zh-CN" sz="2400" dirty="0"/>
          </a:p>
          <a:p>
            <a:endParaRPr lang="zh-CN" altLang="en-US" dirty="0"/>
          </a:p>
        </p:txBody>
      </p:sp>
      <p:sp>
        <p:nvSpPr>
          <p:cNvPr id="4" name="灯片编号占位符 3"/>
          <p:cNvSpPr>
            <a:spLocks noGrp="1"/>
          </p:cNvSpPr>
          <p:nvPr>
            <p:ph type="sldNum" sz="quarter" idx="12"/>
          </p:nvPr>
        </p:nvSpPr>
        <p:spPr/>
        <p:txBody>
          <a:bodyPr/>
          <a:lstStyle/>
          <a:p>
            <a:fld id="{6A5238FC-BF8F-44BD-809B-27C3F40AEC9A}" type="slidenum">
              <a:rPr lang="zh-CN" altLang="en-US" smtClean="0"/>
              <a:t>15</a:t>
            </a:fld>
            <a:endParaRPr lang="zh-CN" altLang="en-US"/>
          </a:p>
        </p:txBody>
      </p:sp>
      <p:grpSp>
        <p:nvGrpSpPr>
          <p:cNvPr id="6" name="组合 5"/>
          <p:cNvGrpSpPr/>
          <p:nvPr/>
        </p:nvGrpSpPr>
        <p:grpSpPr>
          <a:xfrm>
            <a:off x="773417" y="3201459"/>
            <a:ext cx="7388886" cy="2219604"/>
            <a:chOff x="899592" y="3513652"/>
            <a:chExt cx="7388886" cy="2219604"/>
          </a:xfrm>
        </p:grpSpPr>
        <p:grpSp>
          <p:nvGrpSpPr>
            <p:cNvPr id="8" name="组合 7"/>
            <p:cNvGrpSpPr/>
            <p:nvPr/>
          </p:nvGrpSpPr>
          <p:grpSpPr>
            <a:xfrm>
              <a:off x="1879766" y="3513652"/>
              <a:ext cx="6408712" cy="2219604"/>
              <a:chOff x="1763688" y="3801684"/>
              <a:chExt cx="6408712" cy="2219604"/>
            </a:xfrm>
          </p:grpSpPr>
          <p:sp>
            <p:nvSpPr>
              <p:cNvPr id="10" name="TextBox 6"/>
              <p:cNvSpPr txBox="1"/>
              <p:nvPr/>
            </p:nvSpPr>
            <p:spPr>
              <a:xfrm>
                <a:off x="2053140" y="5744289"/>
                <a:ext cx="646652" cy="276999"/>
              </a:xfrm>
              <a:prstGeom prst="rect">
                <a:avLst/>
              </a:prstGeom>
              <a:noFill/>
            </p:spPr>
            <p:txBody>
              <a:bodyPr wrap="none" rtlCol="0">
                <a:spAutoFit/>
              </a:bodyPr>
              <a:lstStyle/>
              <a:p>
                <a:r>
                  <a:rPr lang="en-US" altLang="zh-CN" sz="1200" dirty="0" smtClean="0"/>
                  <a:t>Image1</a:t>
                </a:r>
                <a:endParaRPr lang="zh-CN" altLang="en-US" sz="1200" dirty="0"/>
              </a:p>
            </p:txBody>
          </p:sp>
          <p:sp>
            <p:nvSpPr>
              <p:cNvPr id="11" name="TextBox 7"/>
              <p:cNvSpPr txBox="1"/>
              <p:nvPr/>
            </p:nvSpPr>
            <p:spPr>
              <a:xfrm>
                <a:off x="3082383" y="5744289"/>
                <a:ext cx="646652" cy="276999"/>
              </a:xfrm>
              <a:prstGeom prst="rect">
                <a:avLst/>
              </a:prstGeom>
              <a:noFill/>
            </p:spPr>
            <p:txBody>
              <a:bodyPr wrap="none" rtlCol="0">
                <a:spAutoFit/>
              </a:bodyPr>
              <a:lstStyle/>
              <a:p>
                <a:r>
                  <a:rPr lang="en-US" altLang="zh-CN" sz="1200" dirty="0" smtClean="0"/>
                  <a:t>Image2</a:t>
                </a:r>
                <a:endParaRPr lang="zh-CN" altLang="en-US" sz="1200" dirty="0"/>
              </a:p>
            </p:txBody>
          </p:sp>
          <p:sp>
            <p:nvSpPr>
              <p:cNvPr id="12" name="TextBox 8"/>
              <p:cNvSpPr txBox="1"/>
              <p:nvPr/>
            </p:nvSpPr>
            <p:spPr>
              <a:xfrm>
                <a:off x="4069364" y="5744289"/>
                <a:ext cx="646652" cy="276999"/>
              </a:xfrm>
              <a:prstGeom prst="rect">
                <a:avLst/>
              </a:prstGeom>
              <a:noFill/>
            </p:spPr>
            <p:txBody>
              <a:bodyPr wrap="none" rtlCol="0">
                <a:spAutoFit/>
              </a:bodyPr>
              <a:lstStyle/>
              <a:p>
                <a:r>
                  <a:rPr lang="en-US" altLang="zh-CN" sz="1200" dirty="0" smtClean="0"/>
                  <a:t>Image3</a:t>
                </a:r>
                <a:endParaRPr lang="zh-CN" altLang="en-US" sz="1200" dirty="0"/>
              </a:p>
            </p:txBody>
          </p:sp>
          <p:sp>
            <p:nvSpPr>
              <p:cNvPr id="13" name="TextBox 9"/>
              <p:cNvSpPr txBox="1"/>
              <p:nvPr/>
            </p:nvSpPr>
            <p:spPr>
              <a:xfrm>
                <a:off x="5149484" y="5744289"/>
                <a:ext cx="646652" cy="276999"/>
              </a:xfrm>
              <a:prstGeom prst="rect">
                <a:avLst/>
              </a:prstGeom>
              <a:noFill/>
            </p:spPr>
            <p:txBody>
              <a:bodyPr wrap="none" rtlCol="0">
                <a:spAutoFit/>
              </a:bodyPr>
              <a:lstStyle/>
              <a:p>
                <a:r>
                  <a:rPr lang="en-US" altLang="zh-CN" sz="1200" dirty="0" smtClean="0"/>
                  <a:t>Image4</a:t>
                </a:r>
                <a:endParaRPr lang="zh-CN" altLang="en-US" sz="1200" dirty="0"/>
              </a:p>
            </p:txBody>
          </p:sp>
          <p:sp>
            <p:nvSpPr>
              <p:cNvPr id="14" name="TextBox 10"/>
              <p:cNvSpPr txBox="1"/>
              <p:nvPr/>
            </p:nvSpPr>
            <p:spPr>
              <a:xfrm>
                <a:off x="6178727" y="5744289"/>
                <a:ext cx="646652" cy="276999"/>
              </a:xfrm>
              <a:prstGeom prst="rect">
                <a:avLst/>
              </a:prstGeom>
              <a:noFill/>
            </p:spPr>
            <p:txBody>
              <a:bodyPr wrap="none" rtlCol="0">
                <a:spAutoFit/>
              </a:bodyPr>
              <a:lstStyle/>
              <a:p>
                <a:r>
                  <a:rPr lang="en-US" altLang="zh-CN" sz="1200" dirty="0" smtClean="0"/>
                  <a:t>Image5</a:t>
                </a:r>
                <a:endParaRPr lang="zh-CN" altLang="en-US" sz="1200" dirty="0"/>
              </a:p>
            </p:txBody>
          </p:sp>
          <p:sp>
            <p:nvSpPr>
              <p:cNvPr id="15" name="TextBox 11"/>
              <p:cNvSpPr txBox="1"/>
              <p:nvPr/>
            </p:nvSpPr>
            <p:spPr>
              <a:xfrm>
                <a:off x="7165708" y="5744289"/>
                <a:ext cx="646652" cy="276999"/>
              </a:xfrm>
              <a:prstGeom prst="rect">
                <a:avLst/>
              </a:prstGeom>
              <a:noFill/>
            </p:spPr>
            <p:txBody>
              <a:bodyPr wrap="none" rtlCol="0">
                <a:spAutoFit/>
              </a:bodyPr>
              <a:lstStyle/>
              <a:p>
                <a:r>
                  <a:rPr lang="en-US" altLang="zh-CN" sz="1200" dirty="0" smtClean="0"/>
                  <a:t>Image6</a:t>
                </a:r>
                <a:endParaRPr lang="zh-CN" altLang="en-US" sz="1200" dirty="0"/>
              </a:p>
            </p:txBody>
          </p:sp>
          <p:cxnSp>
            <p:nvCxnSpPr>
              <p:cNvPr id="16" name="肘形连接符 15"/>
              <p:cNvCxnSpPr>
                <a:stCxn id="10" idx="0"/>
              </p:cNvCxnSpPr>
              <p:nvPr/>
            </p:nvCxnSpPr>
            <p:spPr>
              <a:xfrm rot="5400000" flipH="1" flipV="1">
                <a:off x="2012960" y="4878147"/>
                <a:ext cx="1229649" cy="502637"/>
              </a:xfrm>
              <a:prstGeom prst="bentConnector3">
                <a:avLst>
                  <a:gd name="adj1" fmla="val 26131"/>
                </a:avLst>
              </a:prstGeom>
            </p:spPr>
            <p:style>
              <a:lnRef idx="1">
                <a:schemeClr val="dk1"/>
              </a:lnRef>
              <a:fillRef idx="0">
                <a:schemeClr val="dk1"/>
              </a:fillRef>
              <a:effectRef idx="0">
                <a:schemeClr val="dk1"/>
              </a:effectRef>
              <a:fontRef idx="minor">
                <a:schemeClr val="tx1"/>
              </a:fontRef>
            </p:style>
          </p:cxnSp>
          <p:cxnSp>
            <p:nvCxnSpPr>
              <p:cNvPr id="17" name="肘形连接符 16"/>
              <p:cNvCxnSpPr>
                <a:stCxn id="11" idx="0"/>
              </p:cNvCxnSpPr>
              <p:nvPr/>
            </p:nvCxnSpPr>
            <p:spPr>
              <a:xfrm rot="16200000" flipV="1">
                <a:off x="2527582" y="4866161"/>
                <a:ext cx="1229649" cy="526607"/>
              </a:xfrm>
              <a:prstGeom prst="bentConnector3">
                <a:avLst>
                  <a:gd name="adj1" fmla="val 26131"/>
                </a:avLst>
              </a:prstGeom>
            </p:spPr>
            <p:style>
              <a:lnRef idx="1">
                <a:schemeClr val="dk1"/>
              </a:lnRef>
              <a:fillRef idx="0">
                <a:schemeClr val="dk1"/>
              </a:fillRef>
              <a:effectRef idx="0">
                <a:schemeClr val="dk1"/>
              </a:effectRef>
              <a:fontRef idx="minor">
                <a:schemeClr val="tx1"/>
              </a:fontRef>
            </p:style>
          </p:cxnSp>
          <p:cxnSp>
            <p:nvCxnSpPr>
              <p:cNvPr id="18" name="肘形连接符 17"/>
              <p:cNvCxnSpPr>
                <a:stCxn id="12" idx="0"/>
              </p:cNvCxnSpPr>
              <p:nvPr/>
            </p:nvCxnSpPr>
            <p:spPr>
              <a:xfrm rot="5400000" flipH="1" flipV="1">
                <a:off x="4267717" y="5081894"/>
                <a:ext cx="787369" cy="537422"/>
              </a:xfrm>
              <a:prstGeom prst="bentConnector3">
                <a:avLst>
                  <a:gd name="adj1" fmla="val 61470"/>
                </a:avLst>
              </a:prstGeom>
            </p:spPr>
            <p:style>
              <a:lnRef idx="1">
                <a:schemeClr val="dk1"/>
              </a:lnRef>
              <a:fillRef idx="0">
                <a:schemeClr val="dk1"/>
              </a:fillRef>
              <a:effectRef idx="0">
                <a:schemeClr val="dk1"/>
              </a:effectRef>
              <a:fontRef idx="minor">
                <a:schemeClr val="tx1"/>
              </a:fontRef>
            </p:style>
          </p:cxnSp>
          <p:cxnSp>
            <p:nvCxnSpPr>
              <p:cNvPr id="19" name="肘形连接符 18"/>
              <p:cNvCxnSpPr>
                <a:stCxn id="13" idx="0"/>
              </p:cNvCxnSpPr>
              <p:nvPr/>
            </p:nvCxnSpPr>
            <p:spPr>
              <a:xfrm rot="16200000" flipV="1">
                <a:off x="4807776" y="5079255"/>
                <a:ext cx="787369" cy="542700"/>
              </a:xfrm>
              <a:prstGeom prst="bentConnector3">
                <a:avLst>
                  <a:gd name="adj1" fmla="val 61470"/>
                </a:avLst>
              </a:prstGeom>
            </p:spPr>
            <p:style>
              <a:lnRef idx="1">
                <a:schemeClr val="dk1"/>
              </a:lnRef>
              <a:fillRef idx="0">
                <a:schemeClr val="dk1"/>
              </a:fillRef>
              <a:effectRef idx="0">
                <a:schemeClr val="dk1"/>
              </a:effectRef>
              <a:fontRef idx="minor">
                <a:schemeClr val="tx1"/>
              </a:fontRef>
            </p:style>
          </p:cxnSp>
          <p:cxnSp>
            <p:nvCxnSpPr>
              <p:cNvPr id="20" name="肘形连接符 19"/>
              <p:cNvCxnSpPr/>
              <p:nvPr/>
            </p:nvCxnSpPr>
            <p:spPr>
              <a:xfrm flipV="1">
                <a:off x="4930110" y="4514640"/>
                <a:ext cx="931747" cy="442280"/>
              </a:xfrm>
              <a:prstGeom prst="bentConnector3">
                <a:avLst>
                  <a:gd name="adj1" fmla="val 99675"/>
                </a:avLst>
              </a:prstGeom>
            </p:spPr>
            <p:style>
              <a:lnRef idx="1">
                <a:schemeClr val="dk1"/>
              </a:lnRef>
              <a:fillRef idx="0">
                <a:schemeClr val="dk1"/>
              </a:fillRef>
              <a:effectRef idx="0">
                <a:schemeClr val="dk1"/>
              </a:effectRef>
              <a:fontRef idx="minor">
                <a:schemeClr val="tx1"/>
              </a:fontRef>
            </p:style>
          </p:cxnSp>
          <p:cxnSp>
            <p:nvCxnSpPr>
              <p:cNvPr id="21" name="肘形连接符 20"/>
              <p:cNvCxnSpPr>
                <a:stCxn id="14" idx="0"/>
              </p:cNvCxnSpPr>
              <p:nvPr/>
            </p:nvCxnSpPr>
            <p:spPr>
              <a:xfrm rot="16200000" flipV="1">
                <a:off x="5567131" y="4809367"/>
                <a:ext cx="1229649" cy="640196"/>
              </a:xfrm>
              <a:prstGeom prst="bentConnector3">
                <a:avLst>
                  <a:gd name="adj1" fmla="val 63771"/>
                </a:avLst>
              </a:prstGeom>
            </p:spPr>
            <p:style>
              <a:lnRef idx="1">
                <a:schemeClr val="dk1"/>
              </a:lnRef>
              <a:fillRef idx="0">
                <a:schemeClr val="dk1"/>
              </a:fillRef>
              <a:effectRef idx="0">
                <a:schemeClr val="dk1"/>
              </a:effectRef>
              <a:fontRef idx="minor">
                <a:schemeClr val="tx1"/>
              </a:fontRef>
            </p:style>
          </p:cxnSp>
          <p:cxnSp>
            <p:nvCxnSpPr>
              <p:cNvPr id="22" name="肘形连接符 21"/>
              <p:cNvCxnSpPr/>
              <p:nvPr/>
            </p:nvCxnSpPr>
            <p:spPr>
              <a:xfrm flipV="1">
                <a:off x="2879103" y="4138047"/>
                <a:ext cx="1511740" cy="376593"/>
              </a:xfrm>
              <a:prstGeom prst="bentConnector2">
                <a:avLst/>
              </a:prstGeom>
            </p:spPr>
            <p:style>
              <a:lnRef idx="1">
                <a:schemeClr val="dk1"/>
              </a:lnRef>
              <a:fillRef idx="0">
                <a:schemeClr val="dk1"/>
              </a:fillRef>
              <a:effectRef idx="0">
                <a:schemeClr val="dk1"/>
              </a:effectRef>
              <a:fontRef idx="minor">
                <a:schemeClr val="tx1"/>
              </a:fontRef>
            </p:style>
          </p:cxnSp>
          <p:cxnSp>
            <p:nvCxnSpPr>
              <p:cNvPr id="23" name="肘形连接符 22"/>
              <p:cNvCxnSpPr/>
              <p:nvPr/>
            </p:nvCxnSpPr>
            <p:spPr>
              <a:xfrm rot="10800000">
                <a:off x="4390843" y="4138048"/>
                <a:ext cx="1471014" cy="376591"/>
              </a:xfrm>
              <a:prstGeom prst="bentConnector2">
                <a:avLst/>
              </a:prstGeom>
            </p:spPr>
            <p:style>
              <a:lnRef idx="1">
                <a:schemeClr val="dk1"/>
              </a:lnRef>
              <a:fillRef idx="0">
                <a:schemeClr val="dk1"/>
              </a:fillRef>
              <a:effectRef idx="0">
                <a:schemeClr val="dk1"/>
              </a:effectRef>
              <a:fontRef idx="minor">
                <a:schemeClr val="tx1"/>
              </a:fontRef>
            </p:style>
          </p:cxnSp>
          <p:cxnSp>
            <p:nvCxnSpPr>
              <p:cNvPr id="24" name="肘形连接符 23"/>
              <p:cNvCxnSpPr/>
              <p:nvPr/>
            </p:nvCxnSpPr>
            <p:spPr>
              <a:xfrm flipV="1">
                <a:off x="4392690" y="3801684"/>
                <a:ext cx="1786037" cy="327498"/>
              </a:xfrm>
              <a:prstGeom prst="bentConnector2">
                <a:avLst/>
              </a:prstGeom>
            </p:spPr>
            <p:style>
              <a:lnRef idx="1">
                <a:schemeClr val="dk1"/>
              </a:lnRef>
              <a:fillRef idx="0">
                <a:schemeClr val="dk1"/>
              </a:fillRef>
              <a:effectRef idx="0">
                <a:schemeClr val="dk1"/>
              </a:effectRef>
              <a:fontRef idx="minor">
                <a:schemeClr val="tx1"/>
              </a:fontRef>
            </p:style>
          </p:cxnSp>
          <p:cxnSp>
            <p:nvCxnSpPr>
              <p:cNvPr id="25" name="肘形连接符 24"/>
              <p:cNvCxnSpPr>
                <a:stCxn id="15" idx="0"/>
              </p:cNvCxnSpPr>
              <p:nvPr/>
            </p:nvCxnSpPr>
            <p:spPr>
              <a:xfrm rot="16200000" flipV="1">
                <a:off x="5862579" y="4117833"/>
                <a:ext cx="1942605" cy="1310307"/>
              </a:xfrm>
              <a:prstGeom prst="bentConnector3">
                <a:avLst>
                  <a:gd name="adj1" fmla="val 83124"/>
                </a:avLst>
              </a:prstGeom>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a:off x="1763688" y="5589240"/>
                <a:ext cx="6408712" cy="0"/>
              </a:xfrm>
              <a:prstGeom prst="line">
                <a:avLst/>
              </a:prstGeom>
              <a:ln>
                <a:prstDash val="dash"/>
              </a:ln>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a:off x="1763688" y="5373216"/>
                <a:ext cx="6408712" cy="0"/>
              </a:xfrm>
              <a:prstGeom prst="line">
                <a:avLst/>
              </a:prstGeom>
              <a:ln>
                <a:prstDash val="dash"/>
              </a:ln>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a:off x="1763688" y="5129464"/>
                <a:ext cx="6408712" cy="0"/>
              </a:xfrm>
              <a:prstGeom prst="line">
                <a:avLst/>
              </a:prstGeom>
              <a:ln>
                <a:prstDash val="dash"/>
              </a:ln>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a:off x="1763688" y="4772986"/>
                <a:ext cx="6408712" cy="0"/>
              </a:xfrm>
              <a:prstGeom prst="line">
                <a:avLst/>
              </a:prstGeom>
              <a:ln>
                <a:prstDash val="dash"/>
              </a:ln>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a:off x="1763688" y="4326343"/>
                <a:ext cx="6408712" cy="0"/>
              </a:xfrm>
              <a:prstGeom prst="line">
                <a:avLst/>
              </a:prstGeom>
              <a:ln>
                <a:prstDash val="dash"/>
              </a:ln>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a:off x="1763688" y="3965433"/>
                <a:ext cx="6408712" cy="0"/>
              </a:xfrm>
              <a:prstGeom prst="line">
                <a:avLst/>
              </a:prstGeom>
              <a:ln>
                <a:prstDash val="dash"/>
              </a:ln>
            </p:spPr>
            <p:style>
              <a:lnRef idx="1">
                <a:schemeClr val="dk1"/>
              </a:lnRef>
              <a:fillRef idx="0">
                <a:schemeClr val="dk1"/>
              </a:fillRef>
              <a:effectRef idx="0">
                <a:schemeClr val="dk1"/>
              </a:effectRef>
              <a:fontRef idx="minor">
                <a:schemeClr val="tx1"/>
              </a:fontRef>
            </p:style>
          </p:cxnSp>
        </p:grpSp>
        <p:sp>
          <p:nvSpPr>
            <p:cNvPr id="9" name="TextBox 131"/>
            <p:cNvSpPr txBox="1"/>
            <p:nvPr/>
          </p:nvSpPr>
          <p:spPr>
            <a:xfrm>
              <a:off x="899592" y="3861048"/>
              <a:ext cx="980174" cy="461665"/>
            </a:xfrm>
            <a:prstGeom prst="rect">
              <a:avLst/>
            </a:prstGeom>
            <a:noFill/>
          </p:spPr>
          <p:txBody>
            <a:bodyPr wrap="square" rtlCol="0">
              <a:spAutoFit/>
            </a:bodyPr>
            <a:lstStyle/>
            <a:p>
              <a:r>
                <a:rPr lang="en-US" altLang="zh-CN" sz="1200" dirty="0" smtClean="0">
                  <a:latin typeface="Arial" panose="020B0604020202020204" pitchFamily="34" charset="0"/>
                  <a:cs typeface="Arial" panose="020B0604020202020204" pitchFamily="34" charset="0"/>
                </a:rPr>
                <a:t>Similarity</a:t>
              </a:r>
            </a:p>
            <a:p>
              <a:r>
                <a:rPr lang="en-US" altLang="zh-CN" sz="1200" dirty="0" smtClean="0">
                  <a:latin typeface="Arial" panose="020B0604020202020204" pitchFamily="34" charset="0"/>
                  <a:cs typeface="Arial" panose="020B0604020202020204" pitchFamily="34" charset="0"/>
                </a:rPr>
                <a:t>threshold</a:t>
              </a:r>
              <a:endParaRPr lang="zh-CN" altLang="en-US" sz="1200" dirty="0">
                <a:latin typeface="Arial" panose="020B0604020202020204" pitchFamily="34" charset="0"/>
                <a:cs typeface="Arial" panose="020B0604020202020204" pitchFamily="34" charset="0"/>
              </a:endParaRPr>
            </a:p>
          </p:txBody>
        </p:sp>
      </p:grpSp>
      <p:pic>
        <p:nvPicPr>
          <p:cNvPr id="32" name="音频 31">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8318500" y="6032500"/>
            <a:ext cx="609600" cy="609600"/>
          </a:xfrm>
          <a:prstGeom prst="rect">
            <a:avLst/>
          </a:prstGeom>
        </p:spPr>
      </p:pic>
    </p:spTree>
    <p:custDataLst>
      <p:tags r:id="rId1"/>
    </p:custDataLst>
    <p:extLst>
      <p:ext uri="{BB962C8B-B14F-4D97-AF65-F5344CB8AC3E}">
        <p14:creationId xmlns:p14="http://schemas.microsoft.com/office/powerpoint/2010/main" val="2278312810"/>
      </p:ext>
    </p:extLst>
  </p:cSld>
  <p:clrMapOvr>
    <a:masterClrMapping/>
  </p:clrMapOvr>
  <mc:AlternateContent xmlns:mc="http://schemas.openxmlformats.org/markup-compatibility/2006">
    <mc:Choice xmlns:p14="http://schemas.microsoft.com/office/powerpoint/2010/main" Requires="p14">
      <p:transition spd="slow" p14:dur="2000" advTm="39250"/>
    </mc:Choice>
    <mc:Fallback>
      <p:transition spd="slow" advTm="392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2"/>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9" fill="hold" display="0">
                  <p:stCondLst>
                    <p:cond delay="indefinite"/>
                  </p:stCondLst>
                  <p:endCondLst>
                    <p:cond evt="onStopAudio" delay="0">
                      <p:tgtEl>
                        <p:sldTgt/>
                      </p:tgtEl>
                    </p:cond>
                  </p:endCondLst>
                </p:cTn>
                <p:tgtEl>
                  <p:spTgt spid="32"/>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HAC with cluster conceptualization </a:t>
            </a:r>
            <a:r>
              <a:rPr lang="en-US" altLang="zh-CN" dirty="0"/>
              <a:t>(</a:t>
            </a:r>
            <a:r>
              <a:rPr lang="en-US" altLang="zh-CN" dirty="0" smtClean="0"/>
              <a:t>HAC_CC)</a:t>
            </a:r>
            <a:endParaRPr lang="zh-CN" altLang="en-US" dirty="0"/>
          </a:p>
        </p:txBody>
      </p:sp>
      <mc:AlternateContent xmlns:mc="http://schemas.openxmlformats.org/markup-compatibility/2006" xmlns:a14="http://schemas.microsoft.com/office/drawing/2010/main">
        <mc:Choice Requires="a14">
          <p:sp>
            <p:nvSpPr>
              <p:cNvPr id="3" name="内容占位符 2"/>
              <p:cNvSpPr>
                <a:spLocks noGrp="1"/>
              </p:cNvSpPr>
              <p:nvPr>
                <p:ph idx="1"/>
              </p:nvPr>
            </p:nvSpPr>
            <p:spPr/>
            <p:txBody>
              <a:bodyPr>
                <a:normAutofit/>
              </a:bodyPr>
              <a:lstStyle/>
              <a:p>
                <a:r>
                  <a:rPr lang="en-US" altLang="zh-CN" sz="2400" dirty="0" smtClean="0"/>
                  <a:t>Traditional </a:t>
                </a:r>
                <a:r>
                  <a:rPr lang="en-US" altLang="zh-CN" sz="2400" dirty="0"/>
                  <a:t>cluster similarity: </a:t>
                </a:r>
              </a:p>
              <a:p>
                <a:pPr lvl="1"/>
                <a:r>
                  <a:rPr lang="en-US" altLang="zh-CN" dirty="0">
                    <a:solidFill>
                      <a:schemeClr val="tx1"/>
                    </a:solidFill>
                    <a:latin typeface="Arial" panose="020B0604020202020204" pitchFamily="34" charset="0"/>
                    <a:cs typeface="Arial" panose="020B0604020202020204" pitchFamily="34" charset="0"/>
                  </a:rPr>
                  <a:t>Single-link, Complete-link, Centroid, Group Average</a:t>
                </a:r>
              </a:p>
              <a:p>
                <a:r>
                  <a:rPr lang="en-US" altLang="zh-CN" sz="2400" dirty="0"/>
                  <a:t>Cluster similarity based on conceptualization</a:t>
                </a:r>
              </a:p>
              <a:p>
                <a:pPr marL="715963" lvl="1" indent="-350838">
                  <a:buClr>
                    <a:schemeClr val="accent1">
                      <a:lumMod val="75000"/>
                    </a:schemeClr>
                  </a:buClr>
                  <a:buFont typeface="+mj-lt"/>
                  <a:buAutoNum type="arabicPeriod"/>
                </a:pPr>
                <a:r>
                  <a:rPr lang="en-US" altLang="zh-CN" dirty="0" smtClean="0">
                    <a:solidFill>
                      <a:schemeClr val="tx1"/>
                    </a:solidFill>
                    <a:latin typeface="Arial" panose="020B0604020202020204" pitchFamily="34" charset="0"/>
                    <a:cs typeface="Arial" panose="020B0604020202020204" pitchFamily="34" charset="0"/>
                  </a:rPr>
                  <a:t>Added up all the concept vectors in the cluster: </a:t>
                </a:r>
              </a:p>
              <a:p>
                <a:pPr marL="365125" lvl="1" indent="0">
                  <a:buClr>
                    <a:schemeClr val="accent1">
                      <a:lumMod val="75000"/>
                    </a:schemeClr>
                  </a:buClr>
                  <a:buNone/>
                </a:pPr>
                <a14:m>
                  <m:oMathPara xmlns:m="http://schemas.openxmlformats.org/officeDocument/2006/math">
                    <m:oMathParaPr>
                      <m:jc m:val="centerGroup"/>
                    </m:oMathParaPr>
                    <m:oMath xmlns:m="http://schemas.openxmlformats.org/officeDocument/2006/math">
                      <m:r>
                        <a:rPr lang="en-US" altLang="zh-CN" b="0" i="1" smtClean="0">
                          <a:solidFill>
                            <a:schemeClr val="tx1"/>
                          </a:solidFill>
                          <a:latin typeface="Cambria Math" panose="02040503050406030204" pitchFamily="18" charset="0"/>
                        </a:rPr>
                        <m:t>𝑉</m:t>
                      </m:r>
                      <m:d>
                        <m:dPr>
                          <m:ctrlPr>
                            <a:rPr lang="en-US" altLang="zh-CN" b="0" i="1" smtClean="0">
                              <a:solidFill>
                                <a:schemeClr val="tx1"/>
                              </a:solidFill>
                              <a:latin typeface="Cambria Math"/>
                            </a:rPr>
                          </m:ctrlPr>
                        </m:dPr>
                        <m:e>
                          <m:r>
                            <a:rPr lang="en-US" altLang="zh-CN" b="0" i="1" smtClean="0">
                              <a:solidFill>
                                <a:schemeClr val="tx1"/>
                              </a:solidFill>
                              <a:latin typeface="Cambria Math" panose="02040503050406030204" pitchFamily="18" charset="0"/>
                            </a:rPr>
                            <m:t>𝐶</m:t>
                          </m:r>
                        </m:e>
                      </m:d>
                      <m:d>
                        <m:dPr>
                          <m:begChr m:val="{"/>
                          <m:endChr m:val="}"/>
                          <m:ctrlPr>
                            <a:rPr lang="en-US" altLang="zh-CN" b="0" i="1" smtClean="0">
                              <a:solidFill>
                                <a:schemeClr val="tx1"/>
                              </a:solidFill>
                              <a:latin typeface="Cambria Math"/>
                            </a:rPr>
                          </m:ctrlPr>
                        </m:dPr>
                        <m:e>
                          <m:r>
                            <a:rPr lang="en-US" altLang="zh-CN" b="0" i="1" smtClean="0">
                              <a:solidFill>
                                <a:schemeClr val="tx1"/>
                              </a:solidFill>
                              <a:latin typeface="Cambria Math" panose="02040503050406030204" pitchFamily="18" charset="0"/>
                            </a:rPr>
                            <m:t>𝑐</m:t>
                          </m:r>
                        </m:e>
                      </m:d>
                      <m:r>
                        <a:rPr lang="en-US" altLang="zh-CN" b="0" i="1" smtClean="0">
                          <a:solidFill>
                            <a:schemeClr val="tx1"/>
                          </a:solidFill>
                          <a:latin typeface="Cambria Math" panose="02040503050406030204" pitchFamily="18" charset="0"/>
                        </a:rPr>
                        <m:t>=</m:t>
                      </m:r>
                      <m:nary>
                        <m:naryPr>
                          <m:chr m:val="∑"/>
                          <m:supHide m:val="on"/>
                          <m:ctrlPr>
                            <a:rPr lang="en-US" altLang="zh-CN" b="0" i="1" smtClean="0">
                              <a:solidFill>
                                <a:schemeClr val="tx1"/>
                              </a:solidFill>
                              <a:latin typeface="Cambria Math"/>
                            </a:rPr>
                          </m:ctrlPr>
                        </m:naryPr>
                        <m:sub>
                          <m:r>
                            <a:rPr lang="en-US" altLang="zh-CN" b="0" i="1" smtClean="0">
                              <a:solidFill>
                                <a:schemeClr val="tx1"/>
                              </a:solidFill>
                              <a:latin typeface="Cambria Math" panose="02040503050406030204" pitchFamily="18" charset="0"/>
                            </a:rPr>
                            <m:t>𝑑</m:t>
                          </m:r>
                          <m:r>
                            <a:rPr lang="en-US" altLang="zh-CN" b="0" i="1" smtClean="0">
                              <a:solidFill>
                                <a:schemeClr val="tx1"/>
                              </a:solidFill>
                              <a:latin typeface="Cambria Math" panose="02040503050406030204" pitchFamily="18" charset="0"/>
                            </a:rPr>
                            <m:t>∈</m:t>
                          </m:r>
                          <m:r>
                            <a:rPr lang="en-US" altLang="zh-CN" b="0" i="1" smtClean="0">
                              <a:solidFill>
                                <a:schemeClr val="tx1"/>
                              </a:solidFill>
                              <a:latin typeface="Cambria Math" panose="02040503050406030204" pitchFamily="18" charset="0"/>
                            </a:rPr>
                            <m:t>𝐶</m:t>
                          </m:r>
                        </m:sub>
                        <m:sup/>
                        <m:e>
                          <m:r>
                            <a:rPr lang="en-US" altLang="zh-CN" b="0" i="1" smtClean="0">
                              <a:solidFill>
                                <a:schemeClr val="tx1"/>
                              </a:solidFill>
                              <a:latin typeface="Cambria Math" panose="02040503050406030204" pitchFamily="18" charset="0"/>
                            </a:rPr>
                            <m:t>𝐶𝐹</m:t>
                          </m:r>
                          <m:r>
                            <a:rPr lang="en-US" altLang="zh-CN" b="0" i="1" smtClean="0">
                              <a:solidFill>
                                <a:schemeClr val="tx1"/>
                              </a:solidFill>
                              <a:latin typeface="Cambria Math" panose="02040503050406030204" pitchFamily="18" charset="0"/>
                            </a:rPr>
                            <m:t>−</m:t>
                          </m:r>
                          <m:r>
                            <a:rPr lang="en-US" altLang="zh-CN" b="0" i="1" smtClean="0">
                              <a:solidFill>
                                <a:schemeClr val="tx1"/>
                              </a:solidFill>
                              <a:latin typeface="Cambria Math" panose="02040503050406030204" pitchFamily="18" charset="0"/>
                            </a:rPr>
                            <m:t>𝐼𝐷𝐹</m:t>
                          </m:r>
                          <m:r>
                            <a:rPr lang="en-US" altLang="zh-CN" b="0" i="1" smtClean="0">
                              <a:solidFill>
                                <a:schemeClr val="tx1"/>
                              </a:solidFill>
                              <a:latin typeface="Cambria Math" panose="02040503050406030204" pitchFamily="18" charset="0"/>
                            </a:rPr>
                            <m:t>(</m:t>
                          </m:r>
                          <m:r>
                            <a:rPr lang="en-US" altLang="zh-CN" b="0" i="1" smtClean="0">
                              <a:solidFill>
                                <a:schemeClr val="tx1"/>
                              </a:solidFill>
                              <a:latin typeface="Cambria Math" panose="02040503050406030204" pitchFamily="18" charset="0"/>
                            </a:rPr>
                            <m:t>𝑐</m:t>
                          </m:r>
                          <m:r>
                            <a:rPr lang="en-US" altLang="zh-CN" b="0" i="1" smtClean="0">
                              <a:solidFill>
                                <a:schemeClr val="tx1"/>
                              </a:solidFill>
                              <a:latin typeface="Cambria Math" panose="02040503050406030204" pitchFamily="18" charset="0"/>
                            </a:rPr>
                            <m:t>,</m:t>
                          </m:r>
                          <m:r>
                            <a:rPr lang="en-US" altLang="zh-CN" b="0" i="1" smtClean="0">
                              <a:solidFill>
                                <a:schemeClr val="tx1"/>
                              </a:solidFill>
                              <a:latin typeface="Cambria Math" panose="02040503050406030204" pitchFamily="18" charset="0"/>
                            </a:rPr>
                            <m:t>𝑑</m:t>
                          </m:r>
                          <m:r>
                            <a:rPr lang="en-US" altLang="zh-CN" b="0" i="1" smtClean="0">
                              <a:solidFill>
                                <a:schemeClr val="tx1"/>
                              </a:solidFill>
                              <a:latin typeface="Cambria Math" panose="02040503050406030204" pitchFamily="18" charset="0"/>
                            </a:rPr>
                            <m:t>)</m:t>
                          </m:r>
                        </m:e>
                      </m:nary>
                    </m:oMath>
                  </m:oMathPara>
                </a14:m>
                <a:endParaRPr lang="en-US" altLang="zh-CN" dirty="0">
                  <a:solidFill>
                    <a:schemeClr val="tx1"/>
                  </a:solidFill>
                  <a:latin typeface="Arial" panose="020B0604020202020204" pitchFamily="34" charset="0"/>
                  <a:cs typeface="Arial" panose="020B0604020202020204" pitchFamily="34" charset="0"/>
                </a:endParaRPr>
              </a:p>
              <a:p>
                <a:pPr marL="715963" lvl="1" indent="-350838">
                  <a:buClr>
                    <a:schemeClr val="accent1">
                      <a:lumMod val="75000"/>
                    </a:schemeClr>
                  </a:buClr>
                  <a:buFont typeface="+mj-lt"/>
                  <a:buAutoNum type="arabicPeriod" startAt="2"/>
                </a:pPr>
                <a:r>
                  <a:rPr lang="en-US" altLang="zh-CN" dirty="0">
                    <a:solidFill>
                      <a:schemeClr val="tx1"/>
                    </a:solidFill>
                    <a:latin typeface="Arial" panose="020B0604020202020204" pitchFamily="34" charset="0"/>
                    <a:cs typeface="Arial" panose="020B0604020202020204" pitchFamily="34" charset="0"/>
                  </a:rPr>
                  <a:t>Keep top </a:t>
                </a:r>
                <a:r>
                  <a:rPr lang="en-US" altLang="zh-CN" dirty="0" smtClean="0">
                    <a:solidFill>
                      <a:schemeClr val="tx1"/>
                    </a:solidFill>
                    <a:latin typeface="Arial" panose="020B0604020202020204" pitchFamily="34" charset="0"/>
                    <a:cs typeface="Arial" panose="020B0604020202020204" pitchFamily="34" charset="0"/>
                  </a:rPr>
                  <a:t>k concepts ranked </a:t>
                </a:r>
                <a:r>
                  <a:rPr lang="en-US" altLang="zh-CN" dirty="0">
                    <a:solidFill>
                      <a:schemeClr val="tx1"/>
                    </a:solidFill>
                    <a:latin typeface="Arial" panose="020B0604020202020204" pitchFamily="34" charset="0"/>
                    <a:cs typeface="Arial" panose="020B0604020202020204" pitchFamily="34" charset="0"/>
                  </a:rPr>
                  <a:t>by CF-IDF for each </a:t>
                </a:r>
                <a:r>
                  <a:rPr lang="en-US" altLang="zh-CN" dirty="0" smtClean="0">
                    <a:solidFill>
                      <a:schemeClr val="tx1"/>
                    </a:solidFill>
                    <a:latin typeface="Arial" panose="020B0604020202020204" pitchFamily="34" charset="0"/>
                    <a:cs typeface="Arial" panose="020B0604020202020204" pitchFamily="34" charset="0"/>
                  </a:rPr>
                  <a:t>cluster to guarantee the quality</a:t>
                </a:r>
                <a:endParaRPr lang="en-US" altLang="zh-CN" dirty="0">
                  <a:solidFill>
                    <a:schemeClr val="tx1"/>
                  </a:solidFill>
                  <a:latin typeface="Arial" panose="020B0604020202020204" pitchFamily="34" charset="0"/>
                  <a:cs typeface="Arial" panose="020B0604020202020204" pitchFamily="34" charset="0"/>
                </a:endParaRPr>
              </a:p>
              <a:p>
                <a:pPr marL="715963" lvl="1" indent="-350838">
                  <a:buClr>
                    <a:schemeClr val="accent1">
                      <a:lumMod val="75000"/>
                    </a:schemeClr>
                  </a:buClr>
                  <a:buFont typeface="+mj-lt"/>
                  <a:buAutoNum type="arabicPeriod" startAt="2"/>
                </a:pPr>
                <a:r>
                  <a:rPr lang="en-US" altLang="zh-CN" dirty="0">
                    <a:solidFill>
                      <a:schemeClr val="tx1"/>
                    </a:solidFill>
                    <a:latin typeface="Arial" panose="020B0604020202020204" pitchFamily="34" charset="0"/>
                    <a:cs typeface="Arial" panose="020B0604020202020204" pitchFamily="34" charset="0"/>
                  </a:rPr>
                  <a:t>Compute the cosine similarity based on the cluster concept </a:t>
                </a:r>
                <a:r>
                  <a:rPr lang="en-US" altLang="zh-CN" dirty="0" smtClean="0">
                    <a:solidFill>
                      <a:schemeClr val="tx1"/>
                    </a:solidFill>
                    <a:latin typeface="Arial" panose="020B0604020202020204" pitchFamily="34" charset="0"/>
                    <a:cs typeface="Arial" panose="020B0604020202020204" pitchFamily="34" charset="0"/>
                  </a:rPr>
                  <a:t>vector</a:t>
                </a:r>
              </a:p>
              <a:p>
                <a:pPr marL="358775" indent="-358775"/>
                <a:r>
                  <a:rPr lang="en-US" altLang="zh-CN" sz="2400" dirty="0" smtClean="0">
                    <a:cs typeface="Arial" panose="020B0604020202020204" pitchFamily="34" charset="0"/>
                  </a:rPr>
                  <a:t>Advantages: </a:t>
                </a:r>
              </a:p>
              <a:p>
                <a:pPr marL="719138" lvl="1" indent="-360363">
                  <a:buClr>
                    <a:schemeClr val="accent1">
                      <a:lumMod val="75000"/>
                    </a:schemeClr>
                  </a:buClr>
                  <a:buFont typeface="+mj-lt"/>
                  <a:buAutoNum type="arabicPeriod"/>
                </a:pPr>
                <a:r>
                  <a:rPr lang="en-US" altLang="zh-CN" dirty="0" smtClean="0">
                    <a:solidFill>
                      <a:schemeClr val="tx1"/>
                    </a:solidFill>
                    <a:latin typeface="Arial" panose="020B0604020202020204" pitchFamily="34" charset="0"/>
                    <a:cs typeface="Arial" panose="020B0604020202020204" pitchFamily="34" charset="0"/>
                  </a:rPr>
                  <a:t>The concepts from each cluster can be used as representative terms</a:t>
                </a:r>
              </a:p>
              <a:p>
                <a:pPr marL="719138" lvl="1" indent="-360363">
                  <a:buClr>
                    <a:schemeClr val="accent1">
                      <a:lumMod val="75000"/>
                    </a:schemeClr>
                  </a:buClr>
                  <a:buFont typeface="+mj-lt"/>
                  <a:buAutoNum type="arabicPeriod"/>
                </a:pPr>
                <a:r>
                  <a:rPr lang="en-US" altLang="zh-CN" dirty="0" smtClean="0">
                    <a:solidFill>
                      <a:schemeClr val="tx1"/>
                    </a:solidFill>
                    <a:latin typeface="Arial" panose="020B0604020202020204" pitchFamily="34" charset="0"/>
                    <a:cs typeface="Arial" panose="020B0604020202020204" pitchFamily="34" charset="0"/>
                  </a:rPr>
                  <a:t>Use the top confident concepts instead of all of them would help filter noise</a:t>
                </a:r>
              </a:p>
              <a:p>
                <a:pPr marL="358775" indent="-358775"/>
                <a:endParaRPr lang="zh-CN" altLang="en-US" sz="2400" dirty="0">
                  <a:cs typeface="Arial" panose="020B0604020202020204" pitchFamily="34" charset="0"/>
                </a:endParaRPr>
              </a:p>
              <a:p>
                <a:endParaRPr lang="zh-CN" altLang="en-US" dirty="0"/>
              </a:p>
            </p:txBody>
          </p:sp>
        </mc:Choice>
        <mc:Fallback xmlns="">
          <p:sp>
            <p:nvSpPr>
              <p:cNvPr id="3" name="内容占位符 2"/>
              <p:cNvSpPr>
                <a:spLocks noGrp="1" noRot="1" noChangeAspect="1" noMove="1" noResize="1" noEditPoints="1" noAdjustHandles="1" noChangeArrowheads="1" noChangeShapeType="1" noTextEdit="1"/>
              </p:cNvSpPr>
              <p:nvPr>
                <p:ph idx="1"/>
              </p:nvPr>
            </p:nvSpPr>
            <p:spPr>
              <a:blipFill rotWithShape="1">
                <a:blip r:embed="rId6"/>
                <a:stretch>
                  <a:fillRect l="-510" t="-718"/>
                </a:stretch>
              </a:blipFill>
            </p:spPr>
            <p:txBody>
              <a:bodyPr/>
              <a:lstStyle/>
              <a:p>
                <a:r>
                  <a:rPr lang="zh-CN" altLang="en-US">
                    <a:noFill/>
                  </a:rPr>
                  <a:t> </a:t>
                </a:r>
              </a:p>
            </p:txBody>
          </p:sp>
        </mc:Fallback>
      </mc:AlternateContent>
      <p:sp>
        <p:nvSpPr>
          <p:cNvPr id="4" name="灯片编号占位符 3"/>
          <p:cNvSpPr>
            <a:spLocks noGrp="1"/>
          </p:cNvSpPr>
          <p:nvPr>
            <p:ph type="sldNum" sz="quarter" idx="12"/>
          </p:nvPr>
        </p:nvSpPr>
        <p:spPr/>
        <p:txBody>
          <a:bodyPr/>
          <a:lstStyle/>
          <a:p>
            <a:fld id="{6A5238FC-BF8F-44BD-809B-27C3F40AEC9A}" type="slidenum">
              <a:rPr lang="zh-CN" altLang="en-US" smtClean="0"/>
              <a:t>16</a:t>
            </a:fld>
            <a:endParaRPr lang="zh-CN" altLang="en-US"/>
          </a:p>
        </p:txBody>
      </p:sp>
      <p:pic>
        <p:nvPicPr>
          <p:cNvPr id="19" name="音频 18">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8318500" y="6032500"/>
            <a:ext cx="609600" cy="609600"/>
          </a:xfrm>
          <a:prstGeom prst="rect">
            <a:avLst/>
          </a:prstGeom>
        </p:spPr>
      </p:pic>
    </p:spTree>
    <p:custDataLst>
      <p:tags r:id="rId1"/>
    </p:custDataLst>
    <p:extLst>
      <p:ext uri="{BB962C8B-B14F-4D97-AF65-F5344CB8AC3E}">
        <p14:creationId xmlns:p14="http://schemas.microsoft.com/office/powerpoint/2010/main" val="3879070603"/>
      </p:ext>
    </p:extLst>
  </p:cSld>
  <p:clrMapOvr>
    <a:masterClrMapping/>
  </p:clrMapOvr>
  <mc:AlternateContent xmlns:mc="http://schemas.openxmlformats.org/markup-compatibility/2006">
    <mc:Choice xmlns:p14="http://schemas.microsoft.com/office/powerpoint/2010/main" Requires="p14">
      <p:transition spd="slow" p14:dur="2000" advTm="75153"/>
    </mc:Choice>
    <mc:Fallback>
      <p:transition spd="slow" advTm="751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7" fill="hold" display="0">
                  <p:stCondLst>
                    <p:cond delay="indefinite"/>
                  </p:stCondLst>
                  <p:endCondLst>
                    <p:cond evt="onStopAudio" delay="0">
                      <p:tgtEl>
                        <p:sldTgt/>
                      </p:tgtEl>
                    </p:cond>
                  </p:endCondLst>
                </p:cTn>
                <p:tgtEl>
                  <p:spTgt spid="19"/>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Tri-Stage Clustering (TSC)</a:t>
            </a:r>
            <a:endParaRPr lang="zh-CN" altLang="en-US" dirty="0"/>
          </a:p>
        </p:txBody>
      </p:sp>
      <p:sp>
        <p:nvSpPr>
          <p:cNvPr id="3" name="内容占位符 2"/>
          <p:cNvSpPr>
            <a:spLocks noGrp="1"/>
          </p:cNvSpPr>
          <p:nvPr>
            <p:ph idx="1"/>
          </p:nvPr>
        </p:nvSpPr>
        <p:spPr/>
        <p:txBody>
          <a:bodyPr/>
          <a:lstStyle/>
          <a:p>
            <a:r>
              <a:rPr lang="en-US" altLang="zh-CN" sz="2400" dirty="0" smtClean="0"/>
              <a:t>Tri-stages:</a:t>
            </a:r>
          </a:p>
          <a:p>
            <a:pPr lvl="1"/>
            <a:r>
              <a:rPr lang="en-US" altLang="zh-CN" sz="1800" dirty="0" smtClean="0">
                <a:latin typeface="Arial" panose="020B0604020202020204" pitchFamily="34" charset="0"/>
                <a:cs typeface="Arial" panose="020B0604020202020204" pitchFamily="34" charset="0"/>
              </a:rPr>
              <a:t>Stage </a:t>
            </a:r>
            <a:r>
              <a:rPr lang="en-US" altLang="zh-CN" sz="1800" dirty="0">
                <a:latin typeface="Arial" panose="020B0604020202020204" pitchFamily="34" charset="0"/>
                <a:cs typeface="Arial" panose="020B0604020202020204" pitchFamily="34" charset="0"/>
              </a:rPr>
              <a:t>1: Clustering on meta context</a:t>
            </a:r>
          </a:p>
          <a:p>
            <a:pPr lvl="1"/>
            <a:r>
              <a:rPr lang="en-US" altLang="zh-CN" sz="1800" dirty="0">
                <a:latin typeface="Arial" panose="020B0604020202020204" pitchFamily="34" charset="0"/>
                <a:cs typeface="Arial" panose="020B0604020202020204" pitchFamily="34" charset="0"/>
              </a:rPr>
              <a:t>Stage 2: Clustering on text </a:t>
            </a:r>
            <a:r>
              <a:rPr lang="en-US" altLang="zh-CN" sz="1800" dirty="0" smtClean="0">
                <a:latin typeface="Arial" panose="020B0604020202020204" pitchFamily="34" charset="0"/>
                <a:cs typeface="Arial" panose="020B0604020202020204" pitchFamily="34" charset="0"/>
              </a:rPr>
              <a:t>context</a:t>
            </a:r>
          </a:p>
          <a:p>
            <a:pPr lvl="1"/>
            <a:r>
              <a:rPr lang="en-US" altLang="zh-CN" sz="1800" dirty="0">
                <a:latin typeface="Arial" panose="020B0604020202020204" pitchFamily="34" charset="0"/>
                <a:cs typeface="Arial" panose="020B0604020202020204" pitchFamily="34" charset="0"/>
              </a:rPr>
              <a:t>Stage 3: Clustering with concept expansion</a:t>
            </a:r>
          </a:p>
          <a:p>
            <a:r>
              <a:rPr lang="en-US" altLang="zh-CN" dirty="0" smtClean="0"/>
              <a:t>Advantages:</a:t>
            </a:r>
          </a:p>
          <a:p>
            <a:pPr lvl="1"/>
            <a:r>
              <a:rPr lang="en-US" altLang="zh-CN" sz="1800" dirty="0" smtClean="0">
                <a:latin typeface="Arial" panose="020B0604020202020204" pitchFamily="34" charset="0"/>
                <a:cs typeface="Arial" panose="020B0604020202020204" pitchFamily="34" charset="0"/>
              </a:rPr>
              <a:t>Clustering from the most confident signals to less confident signals would help strengthen the confident signals and reduce noise. </a:t>
            </a:r>
          </a:p>
          <a:p>
            <a:pPr marL="0" lvl="1" indent="0">
              <a:buNone/>
            </a:pPr>
            <a:endParaRPr lang="en-US" altLang="zh-CN" dirty="0">
              <a:latin typeface="Arial" panose="020B0604020202020204" pitchFamily="34" charset="0"/>
              <a:cs typeface="Arial" panose="020B0604020202020204" pitchFamily="34" charset="0"/>
            </a:endParaRPr>
          </a:p>
          <a:p>
            <a:endParaRPr lang="zh-CN" altLang="en-US" dirty="0"/>
          </a:p>
        </p:txBody>
      </p:sp>
      <p:sp>
        <p:nvSpPr>
          <p:cNvPr id="4" name="灯片编号占位符 3"/>
          <p:cNvSpPr>
            <a:spLocks noGrp="1"/>
          </p:cNvSpPr>
          <p:nvPr>
            <p:ph type="sldNum" sz="quarter" idx="12"/>
          </p:nvPr>
        </p:nvSpPr>
        <p:spPr/>
        <p:txBody>
          <a:bodyPr/>
          <a:lstStyle/>
          <a:p>
            <a:fld id="{6A5238FC-BF8F-44BD-809B-27C3F40AEC9A}" type="slidenum">
              <a:rPr lang="zh-CN" altLang="en-US" smtClean="0"/>
              <a:t>17</a:t>
            </a:fld>
            <a:endParaRPr lang="zh-CN" altLang="en-US"/>
          </a:p>
        </p:txBody>
      </p:sp>
      <p:pic>
        <p:nvPicPr>
          <p:cNvPr id="11" name="音频 10">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318500" y="6032500"/>
            <a:ext cx="609600" cy="609600"/>
          </a:xfrm>
          <a:prstGeom prst="rect">
            <a:avLst/>
          </a:prstGeom>
        </p:spPr>
      </p:pic>
    </p:spTree>
    <p:custDataLst>
      <p:tags r:id="rId1"/>
    </p:custDataLst>
    <p:extLst>
      <p:ext uri="{BB962C8B-B14F-4D97-AF65-F5344CB8AC3E}">
        <p14:creationId xmlns:p14="http://schemas.microsoft.com/office/powerpoint/2010/main" val="3830199972"/>
      </p:ext>
    </p:extLst>
  </p:cSld>
  <p:clrMapOvr>
    <a:masterClrMapping/>
  </p:clrMapOvr>
  <mc:AlternateContent xmlns:mc="http://schemas.openxmlformats.org/markup-compatibility/2006">
    <mc:Choice xmlns:p14="http://schemas.microsoft.com/office/powerpoint/2010/main" Requires="p14">
      <p:transition spd="slow" p14:dur="2000" advTm="80823"/>
    </mc:Choice>
    <mc:Fallback>
      <p:transition spd="slow" advTm="808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1" fill="hold" display="0">
                  <p:stCondLst>
                    <p:cond delay="indefinite"/>
                  </p:stCondLst>
                  <p:endCondLst>
                    <p:cond evt="onStopAudio" delay="0">
                      <p:tgtEl>
                        <p:sldTgt/>
                      </p:tgtEl>
                    </p:cond>
                  </p:endCondLst>
                </p:cTn>
                <p:tgtEl>
                  <p:spTgt spid="11"/>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Tri-Stage Clustering (TSC)</a:t>
            </a:r>
            <a:endParaRPr lang="en-US" altLang="zh-CN" dirty="0"/>
          </a:p>
        </p:txBody>
      </p:sp>
      <p:sp>
        <p:nvSpPr>
          <p:cNvPr id="3" name="内容占位符 2"/>
          <p:cNvSpPr>
            <a:spLocks noGrp="1"/>
          </p:cNvSpPr>
          <p:nvPr>
            <p:ph idx="1"/>
          </p:nvPr>
        </p:nvSpPr>
        <p:spPr/>
        <p:txBody>
          <a:bodyPr>
            <a:normAutofit/>
          </a:bodyPr>
          <a:lstStyle/>
          <a:p>
            <a:r>
              <a:rPr lang="en-US" altLang="zh-CN" sz="2400" dirty="0" smtClean="0"/>
              <a:t>Stage </a:t>
            </a:r>
            <a:r>
              <a:rPr lang="en-US" altLang="zh-CN" sz="2400" dirty="0"/>
              <a:t>1: Clustering on meta </a:t>
            </a:r>
            <a:r>
              <a:rPr lang="en-US" altLang="zh-CN" sz="2400" dirty="0" smtClean="0"/>
              <a:t>context</a:t>
            </a:r>
          </a:p>
          <a:p>
            <a:pPr lvl="1">
              <a:lnSpc>
                <a:spcPct val="150000"/>
              </a:lnSpc>
            </a:pPr>
            <a:r>
              <a:rPr lang="en-US" altLang="zh-CN" sz="1800" b="1" dirty="0">
                <a:latin typeface="Arial" panose="020B0604020202020204" pitchFamily="34" charset="0"/>
                <a:cs typeface="Arial" panose="020B0604020202020204" pitchFamily="34" charset="0"/>
              </a:rPr>
              <a:t>Intuition:</a:t>
            </a:r>
            <a:r>
              <a:rPr lang="en-US" altLang="zh-CN" sz="1800" dirty="0">
                <a:latin typeface="Arial" panose="020B0604020202020204" pitchFamily="34" charset="0"/>
                <a:cs typeface="Arial" panose="020B0604020202020204" pitchFamily="34" charset="0"/>
              </a:rPr>
              <a:t> Signals from meta data are most related</a:t>
            </a:r>
          </a:p>
          <a:p>
            <a:pPr lvl="1">
              <a:lnSpc>
                <a:spcPct val="150000"/>
              </a:lnSpc>
            </a:pPr>
            <a:r>
              <a:rPr lang="en-US" altLang="zh-CN" sz="1800" b="1" dirty="0">
                <a:latin typeface="Arial" panose="020B0604020202020204" pitchFamily="34" charset="0"/>
                <a:cs typeface="Arial" panose="020B0604020202020204" pitchFamily="34" charset="0"/>
              </a:rPr>
              <a:t>Method:</a:t>
            </a:r>
          </a:p>
          <a:p>
            <a:pPr marL="1371600" lvl="2" indent="-457200">
              <a:lnSpc>
                <a:spcPct val="150000"/>
              </a:lnSpc>
              <a:buFont typeface="+mj-lt"/>
              <a:buAutoNum type="arabicPeriod"/>
            </a:pPr>
            <a:r>
              <a:rPr lang="en-US" altLang="zh-CN" sz="1800" dirty="0">
                <a:latin typeface="Arial" panose="020B0604020202020204" pitchFamily="34" charset="0"/>
                <a:cs typeface="Arial" panose="020B0604020202020204" pitchFamily="34" charset="0"/>
              </a:rPr>
              <a:t>Build concept vector for each image from meta context</a:t>
            </a:r>
          </a:p>
          <a:p>
            <a:pPr marL="1371600" lvl="2" indent="-457200">
              <a:lnSpc>
                <a:spcPct val="150000"/>
              </a:lnSpc>
              <a:buFont typeface="+mj-lt"/>
              <a:buAutoNum type="arabicPeriod"/>
            </a:pPr>
            <a:r>
              <a:rPr lang="en-US" altLang="zh-CN" sz="1800" dirty="0">
                <a:latin typeface="Arial" panose="020B0604020202020204" pitchFamily="34" charset="0"/>
                <a:cs typeface="Arial" panose="020B0604020202020204" pitchFamily="34" charset="0"/>
              </a:rPr>
              <a:t>Clustering using </a:t>
            </a:r>
            <a:r>
              <a:rPr lang="en-US" altLang="zh-CN" sz="1800" dirty="0" smtClean="0">
                <a:latin typeface="Arial" panose="020B0604020202020204" pitchFamily="34" charset="0"/>
                <a:cs typeface="Arial" panose="020B0604020202020204" pitchFamily="34" charset="0"/>
              </a:rPr>
              <a:t>HAC_CC</a:t>
            </a:r>
            <a:endParaRPr lang="en-US" altLang="zh-CN" sz="1800" dirty="0">
              <a:latin typeface="Arial" panose="020B0604020202020204" pitchFamily="34" charset="0"/>
              <a:cs typeface="Arial" panose="020B0604020202020204" pitchFamily="34" charset="0"/>
            </a:endParaRPr>
          </a:p>
          <a:p>
            <a:r>
              <a:rPr lang="en-US" altLang="zh-CN" sz="2400" dirty="0" smtClean="0"/>
              <a:t>Stage </a:t>
            </a:r>
            <a:r>
              <a:rPr lang="en-US" altLang="zh-CN" sz="2400" dirty="0"/>
              <a:t>2: Clustering on text context</a:t>
            </a:r>
          </a:p>
          <a:p>
            <a:r>
              <a:rPr lang="en-US" altLang="zh-CN" sz="2400" dirty="0"/>
              <a:t>Stage 3: Clustering with concept expansion</a:t>
            </a:r>
          </a:p>
          <a:p>
            <a:endParaRPr lang="zh-CN" altLang="en-US" dirty="0"/>
          </a:p>
        </p:txBody>
      </p:sp>
      <p:sp>
        <p:nvSpPr>
          <p:cNvPr id="4" name="灯片编号占位符 3"/>
          <p:cNvSpPr>
            <a:spLocks noGrp="1"/>
          </p:cNvSpPr>
          <p:nvPr>
            <p:ph type="sldNum" sz="quarter" idx="12"/>
          </p:nvPr>
        </p:nvSpPr>
        <p:spPr/>
        <p:txBody>
          <a:bodyPr/>
          <a:lstStyle/>
          <a:p>
            <a:fld id="{6A5238FC-BF8F-44BD-809B-27C3F40AEC9A}" type="slidenum">
              <a:rPr lang="zh-CN" altLang="en-US" smtClean="0"/>
              <a:t>18</a:t>
            </a:fld>
            <a:endParaRPr lang="zh-CN" altLang="en-US"/>
          </a:p>
        </p:txBody>
      </p:sp>
      <p:pic>
        <p:nvPicPr>
          <p:cNvPr id="10" name="音频 9">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8318500" y="6032500"/>
            <a:ext cx="609600" cy="609600"/>
          </a:xfrm>
          <a:prstGeom prst="rect">
            <a:avLst/>
          </a:prstGeom>
        </p:spPr>
      </p:pic>
    </p:spTree>
    <p:custDataLst>
      <p:tags r:id="rId1"/>
    </p:custDataLst>
    <p:extLst>
      <p:ext uri="{BB962C8B-B14F-4D97-AF65-F5344CB8AC3E}">
        <p14:creationId xmlns:p14="http://schemas.microsoft.com/office/powerpoint/2010/main" val="3549709119"/>
      </p:ext>
    </p:extLst>
  </p:cSld>
  <p:clrMapOvr>
    <a:masterClrMapping/>
  </p:clrMapOvr>
  <mc:AlternateContent xmlns:mc="http://schemas.openxmlformats.org/markup-compatibility/2006">
    <mc:Choice xmlns:p14="http://schemas.microsoft.com/office/powerpoint/2010/main" Requires="p14">
      <p:transition spd="slow" p14:dur="2000" advTm="13783"/>
    </mc:Choice>
    <mc:Fallback>
      <p:transition spd="slow" advTm="137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3" fill="hold" display="0">
                  <p:stCondLst>
                    <p:cond delay="indefinite"/>
                  </p:stCondLst>
                  <p:endCondLst>
                    <p:cond evt="onStopAudio" delay="0">
                      <p:tgtEl>
                        <p:sldTgt/>
                      </p:tgtEl>
                    </p:cond>
                  </p:endCondLst>
                </p:cTn>
                <p:tgtEl>
                  <p:spTgt spid="10"/>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Outline</a:t>
            </a:r>
            <a:endParaRPr lang="zh-CN" altLang="en-US" dirty="0"/>
          </a:p>
        </p:txBody>
      </p:sp>
      <p:sp>
        <p:nvSpPr>
          <p:cNvPr id="3" name="内容占位符 2"/>
          <p:cNvSpPr>
            <a:spLocks noGrp="1"/>
          </p:cNvSpPr>
          <p:nvPr>
            <p:ph idx="1"/>
          </p:nvPr>
        </p:nvSpPr>
        <p:spPr/>
        <p:txBody>
          <a:bodyPr/>
          <a:lstStyle/>
          <a:p>
            <a:r>
              <a:rPr lang="en-US" altLang="zh-CN" dirty="0"/>
              <a:t>Motivation of </a:t>
            </a:r>
            <a:r>
              <a:rPr lang="en-US" altLang="zh-CN" dirty="0" smtClean="0"/>
              <a:t>image search result </a:t>
            </a:r>
            <a:r>
              <a:rPr lang="en-US" altLang="zh-CN" dirty="0"/>
              <a:t>clustering</a:t>
            </a:r>
          </a:p>
          <a:p>
            <a:r>
              <a:rPr lang="en-US" altLang="zh-CN" dirty="0" smtClean="0"/>
              <a:t>Existing image </a:t>
            </a:r>
            <a:r>
              <a:rPr lang="en-US" altLang="zh-CN" dirty="0"/>
              <a:t>clustering techniques</a:t>
            </a:r>
          </a:p>
          <a:p>
            <a:r>
              <a:rPr lang="en-US" altLang="zh-CN" dirty="0" smtClean="0"/>
              <a:t>Tri-Stage Clustering (TSC) </a:t>
            </a:r>
            <a:r>
              <a:rPr lang="en-US" altLang="zh-CN" dirty="0"/>
              <a:t>f</a:t>
            </a:r>
            <a:r>
              <a:rPr lang="en-US" altLang="zh-CN" dirty="0" smtClean="0"/>
              <a:t>ramework</a:t>
            </a:r>
            <a:endParaRPr lang="en-US" altLang="zh-CN" dirty="0"/>
          </a:p>
          <a:p>
            <a:r>
              <a:rPr lang="en-US" altLang="zh-CN" dirty="0"/>
              <a:t>Evaluation</a:t>
            </a:r>
          </a:p>
          <a:p>
            <a:endParaRPr lang="zh-CN" altLang="en-US" dirty="0"/>
          </a:p>
        </p:txBody>
      </p:sp>
      <p:sp>
        <p:nvSpPr>
          <p:cNvPr id="4" name="灯片编号占位符 3"/>
          <p:cNvSpPr>
            <a:spLocks noGrp="1"/>
          </p:cNvSpPr>
          <p:nvPr>
            <p:ph type="sldNum" sz="quarter" idx="12"/>
          </p:nvPr>
        </p:nvSpPr>
        <p:spPr/>
        <p:txBody>
          <a:bodyPr/>
          <a:lstStyle/>
          <a:p>
            <a:fld id="{6A5238FC-BF8F-44BD-809B-27C3F40AEC9A}" type="slidenum">
              <a:rPr lang="zh-CN" altLang="en-US" smtClean="0"/>
              <a:t>1</a:t>
            </a:fld>
            <a:endParaRPr lang="zh-CN" altLang="en-US" dirty="0"/>
          </a:p>
        </p:txBody>
      </p:sp>
      <p:pic>
        <p:nvPicPr>
          <p:cNvPr id="13" name="音频 1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4122099017"/>
      </p:ext>
    </p:extLst>
  </p:cSld>
  <p:clrMapOvr>
    <a:masterClrMapping/>
  </p:clrMapOvr>
  <mc:AlternateContent xmlns:mc="http://schemas.openxmlformats.org/markup-compatibility/2006">
    <mc:Choice xmlns:p14="http://schemas.microsoft.com/office/powerpoint/2010/main" Requires="p14">
      <p:transition spd="slow" p14:dur="2000" advTm="16966"/>
    </mc:Choice>
    <mc:Fallback>
      <p:transition spd="slow" advTm="169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Tri-Stage Clustering (TSC)</a:t>
            </a:r>
            <a:endParaRPr lang="zh-CN" altLang="en-US" dirty="0"/>
          </a:p>
        </p:txBody>
      </p:sp>
      <p:sp>
        <p:nvSpPr>
          <p:cNvPr id="3" name="内容占位符 2"/>
          <p:cNvSpPr>
            <a:spLocks noGrp="1"/>
          </p:cNvSpPr>
          <p:nvPr>
            <p:ph idx="1"/>
          </p:nvPr>
        </p:nvSpPr>
        <p:spPr/>
        <p:txBody>
          <a:bodyPr/>
          <a:lstStyle/>
          <a:p>
            <a:r>
              <a:rPr lang="en-US" altLang="zh-CN" sz="2400" dirty="0" smtClean="0"/>
              <a:t>Stage </a:t>
            </a:r>
            <a:r>
              <a:rPr lang="en-US" altLang="zh-CN" sz="2400" dirty="0"/>
              <a:t>1: Clustering on meta context</a:t>
            </a:r>
          </a:p>
          <a:p>
            <a:r>
              <a:rPr lang="en-US" altLang="zh-CN" sz="2400" dirty="0"/>
              <a:t>Stage 2: Clustering on text context</a:t>
            </a:r>
          </a:p>
          <a:p>
            <a:pPr lvl="1"/>
            <a:r>
              <a:rPr lang="en-US" altLang="zh-CN" sz="1800" b="1" dirty="0">
                <a:latin typeface="Arial" panose="020B0604020202020204" pitchFamily="34" charset="0"/>
                <a:cs typeface="Arial" panose="020B0604020202020204" pitchFamily="34" charset="0"/>
              </a:rPr>
              <a:t>Intuition: </a:t>
            </a:r>
            <a:r>
              <a:rPr lang="en-US" altLang="zh-CN" sz="1800" dirty="0">
                <a:latin typeface="Arial" panose="020B0604020202020204" pitchFamily="34" charset="0"/>
                <a:cs typeface="Arial" panose="020B0604020202020204" pitchFamily="34" charset="0"/>
              </a:rPr>
              <a:t>Surrounding text also provide signals but less reliable</a:t>
            </a:r>
          </a:p>
          <a:p>
            <a:pPr lvl="1"/>
            <a:r>
              <a:rPr lang="en-US" altLang="zh-CN" sz="1800" b="1" dirty="0">
                <a:latin typeface="Arial" panose="020B0604020202020204" pitchFamily="34" charset="0"/>
                <a:cs typeface="Arial" panose="020B0604020202020204" pitchFamily="34" charset="0"/>
              </a:rPr>
              <a:t>Method:</a:t>
            </a:r>
          </a:p>
          <a:p>
            <a:pPr marL="1371600" lvl="2" indent="-457200">
              <a:buFont typeface="+mj-lt"/>
              <a:buAutoNum type="arabicPeriod"/>
            </a:pPr>
            <a:r>
              <a:rPr lang="en-US" altLang="zh-CN" sz="1800" dirty="0">
                <a:latin typeface="Arial" panose="020B0604020202020204" pitchFamily="34" charset="0"/>
                <a:cs typeface="Arial" panose="020B0604020202020204" pitchFamily="34" charset="0"/>
              </a:rPr>
              <a:t>Rebuild concept vector for each image on text context</a:t>
            </a:r>
          </a:p>
          <a:p>
            <a:pPr marL="1371600" lvl="2" indent="-457200">
              <a:buFont typeface="+mj-lt"/>
              <a:buAutoNum type="arabicPeriod"/>
            </a:pPr>
            <a:r>
              <a:rPr lang="en-US" altLang="zh-CN" sz="1800" dirty="0">
                <a:latin typeface="Arial" panose="020B0604020202020204" pitchFamily="34" charset="0"/>
                <a:cs typeface="Arial" panose="020B0604020202020204" pitchFamily="34" charset="0"/>
              </a:rPr>
              <a:t>Add up new concept vectors in each cluster to reconstruct cluster vectors</a:t>
            </a:r>
          </a:p>
          <a:p>
            <a:pPr marL="1371600" lvl="2" indent="-457200">
              <a:buFont typeface="+mj-lt"/>
              <a:buAutoNum type="arabicPeriod"/>
            </a:pPr>
            <a:r>
              <a:rPr lang="en-US" altLang="zh-CN" sz="1800" dirty="0">
                <a:latin typeface="Arial" panose="020B0604020202020204" pitchFamily="34" charset="0"/>
                <a:cs typeface="Arial" panose="020B0604020202020204" pitchFamily="34" charset="0"/>
              </a:rPr>
              <a:t>Clustering using HAC_CC</a:t>
            </a:r>
          </a:p>
          <a:p>
            <a:r>
              <a:rPr lang="en-US" altLang="zh-CN" sz="2400" dirty="0"/>
              <a:t>Stage 3: Clustering with concept expansion</a:t>
            </a:r>
          </a:p>
          <a:p>
            <a:endParaRPr lang="zh-CN" altLang="en-US" dirty="0"/>
          </a:p>
        </p:txBody>
      </p:sp>
      <p:sp>
        <p:nvSpPr>
          <p:cNvPr id="4" name="灯片编号占位符 3"/>
          <p:cNvSpPr>
            <a:spLocks noGrp="1"/>
          </p:cNvSpPr>
          <p:nvPr>
            <p:ph type="sldNum" sz="quarter" idx="12"/>
          </p:nvPr>
        </p:nvSpPr>
        <p:spPr/>
        <p:txBody>
          <a:bodyPr/>
          <a:lstStyle/>
          <a:p>
            <a:fld id="{6A5238FC-BF8F-44BD-809B-27C3F40AEC9A}" type="slidenum">
              <a:rPr lang="zh-CN" altLang="en-US" smtClean="0"/>
              <a:t>19</a:t>
            </a:fld>
            <a:endParaRPr lang="zh-CN" altLang="en-US"/>
          </a:p>
        </p:txBody>
      </p:sp>
      <p:pic>
        <p:nvPicPr>
          <p:cNvPr id="6" name="音频 5">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8318500" y="6032500"/>
            <a:ext cx="609600" cy="609600"/>
          </a:xfrm>
          <a:prstGeom prst="rect">
            <a:avLst/>
          </a:prstGeom>
        </p:spPr>
      </p:pic>
    </p:spTree>
    <p:custDataLst>
      <p:tags r:id="rId1"/>
    </p:custDataLst>
    <p:extLst>
      <p:ext uri="{BB962C8B-B14F-4D97-AF65-F5344CB8AC3E}">
        <p14:creationId xmlns:p14="http://schemas.microsoft.com/office/powerpoint/2010/main" val="247622323"/>
      </p:ext>
    </p:extLst>
  </p:cSld>
  <p:clrMapOvr>
    <a:masterClrMapping/>
  </p:clrMapOvr>
  <mc:AlternateContent xmlns:mc="http://schemas.openxmlformats.org/markup-compatibility/2006">
    <mc:Choice xmlns:p14="http://schemas.microsoft.com/office/powerpoint/2010/main" Requires="p14">
      <p:transition spd="slow" p14:dur="2000" advTm="12335"/>
    </mc:Choice>
    <mc:Fallback>
      <p:transition spd="slow" advTm="123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7" fill="hold" display="0">
                  <p:stCondLst>
                    <p:cond delay="indefinite"/>
                  </p:stCondLst>
                  <p:endCondLst>
                    <p:cond evt="onStopAudio" delay="0">
                      <p:tgtEl>
                        <p:sldTgt/>
                      </p:tgtEl>
                    </p:cond>
                  </p:endCondLst>
                </p:cTn>
                <p:tgtEl>
                  <p:spTgt spid="6"/>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Tri-Stage Clustering (TSC)</a:t>
            </a:r>
            <a:endParaRPr lang="zh-CN" altLang="en-US" dirty="0"/>
          </a:p>
        </p:txBody>
      </p:sp>
      <p:sp>
        <p:nvSpPr>
          <p:cNvPr id="3" name="内容占位符 2"/>
          <p:cNvSpPr>
            <a:spLocks noGrp="1"/>
          </p:cNvSpPr>
          <p:nvPr>
            <p:ph idx="1"/>
          </p:nvPr>
        </p:nvSpPr>
        <p:spPr/>
        <p:txBody>
          <a:bodyPr/>
          <a:lstStyle/>
          <a:p>
            <a:r>
              <a:rPr lang="en-US" altLang="zh-CN" sz="2400" dirty="0" smtClean="0"/>
              <a:t>Stage 1: Clustering on meta context</a:t>
            </a:r>
          </a:p>
          <a:p>
            <a:r>
              <a:rPr lang="en-US" altLang="zh-CN" sz="2400" dirty="0" smtClean="0"/>
              <a:t>Stage </a:t>
            </a:r>
            <a:r>
              <a:rPr lang="en-US" altLang="zh-CN" sz="2400" dirty="0"/>
              <a:t>2: Clustering on text context</a:t>
            </a:r>
          </a:p>
          <a:p>
            <a:r>
              <a:rPr lang="en-US" altLang="zh-CN" sz="2400" dirty="0"/>
              <a:t>Stage 3: Clustering with concept expansion</a:t>
            </a:r>
          </a:p>
          <a:p>
            <a:pPr lvl="1"/>
            <a:r>
              <a:rPr lang="en-US" altLang="zh-CN" sz="1800" b="1" dirty="0">
                <a:latin typeface="Arial" panose="020B0604020202020204" pitchFamily="34" charset="0"/>
                <a:cs typeface="Arial" panose="020B0604020202020204" pitchFamily="34" charset="0"/>
              </a:rPr>
              <a:t>Intuition:</a:t>
            </a:r>
            <a:r>
              <a:rPr lang="en-US" altLang="zh-CN" sz="1800" dirty="0">
                <a:latin typeface="Arial" panose="020B0604020202020204" pitchFamily="34" charset="0"/>
                <a:cs typeface="Arial" panose="020B0604020202020204" pitchFamily="34" charset="0"/>
              </a:rPr>
              <a:t> External knowledge bring more signals</a:t>
            </a:r>
          </a:p>
          <a:p>
            <a:pPr lvl="1"/>
            <a:r>
              <a:rPr lang="en-US" altLang="zh-CN" sz="1800" b="1" dirty="0">
                <a:latin typeface="Arial" panose="020B0604020202020204" pitchFamily="34" charset="0"/>
                <a:cs typeface="Arial" panose="020B0604020202020204" pitchFamily="34" charset="0"/>
              </a:rPr>
              <a:t>Method:</a:t>
            </a:r>
          </a:p>
          <a:p>
            <a:pPr lvl="2"/>
            <a:r>
              <a:rPr lang="en-US" altLang="zh-CN" sz="1800" dirty="0">
                <a:latin typeface="Arial" panose="020B0604020202020204" pitchFamily="34" charset="0"/>
                <a:cs typeface="Arial" panose="020B0604020202020204" pitchFamily="34" charset="0"/>
              </a:rPr>
              <a:t>Replace each concept in a cluster concept vector by the links in the article of the concept</a:t>
            </a:r>
          </a:p>
          <a:p>
            <a:pPr lvl="2"/>
            <a:r>
              <a:rPr lang="en-US" altLang="zh-CN" sz="1800" dirty="0" smtClean="0">
                <a:latin typeface="Arial" panose="020B0604020202020204" pitchFamily="34" charset="0"/>
                <a:cs typeface="Arial" panose="020B0604020202020204" pitchFamily="34" charset="0"/>
              </a:rPr>
              <a:t>Construct new concept </a:t>
            </a:r>
            <a:r>
              <a:rPr lang="en-US" altLang="zh-CN" sz="1800" dirty="0">
                <a:latin typeface="Arial" panose="020B0604020202020204" pitchFamily="34" charset="0"/>
                <a:cs typeface="Arial" panose="020B0604020202020204" pitchFamily="34" charset="0"/>
              </a:rPr>
              <a:t>vector </a:t>
            </a:r>
            <a:r>
              <a:rPr lang="en-US" altLang="zh-CN" sz="1800">
                <a:latin typeface="Arial" panose="020B0604020202020204" pitchFamily="34" charset="0"/>
                <a:cs typeface="Arial" panose="020B0604020202020204" pitchFamily="34" charset="0"/>
              </a:rPr>
              <a:t>for </a:t>
            </a:r>
            <a:r>
              <a:rPr lang="en-US" altLang="zh-CN" sz="1800" smtClean="0">
                <a:latin typeface="Arial" panose="020B0604020202020204" pitchFamily="34" charset="0"/>
                <a:cs typeface="Arial" panose="020B0604020202020204" pitchFamily="34" charset="0"/>
              </a:rPr>
              <a:t>each cluster:</a:t>
            </a:r>
            <a:endParaRPr lang="en-US" altLang="zh-CN" sz="1800" dirty="0">
              <a:latin typeface="Arial" panose="020B0604020202020204" pitchFamily="34" charset="0"/>
              <a:cs typeface="Arial" panose="020B0604020202020204" pitchFamily="34" charset="0"/>
            </a:endParaRPr>
          </a:p>
          <a:p>
            <a:pPr lvl="2"/>
            <a:endParaRPr lang="en-US" altLang="zh-CN" sz="1800" dirty="0">
              <a:latin typeface="Arial" panose="020B0604020202020204" pitchFamily="34" charset="0"/>
              <a:cs typeface="Arial" panose="020B0604020202020204" pitchFamily="34" charset="0"/>
            </a:endParaRPr>
          </a:p>
          <a:p>
            <a:pPr lvl="2"/>
            <a:endParaRPr lang="en-US" altLang="zh-CN" sz="1800" dirty="0" smtClean="0">
              <a:latin typeface="Arial" panose="020B0604020202020204" pitchFamily="34" charset="0"/>
              <a:cs typeface="Arial" panose="020B0604020202020204" pitchFamily="34" charset="0"/>
            </a:endParaRPr>
          </a:p>
          <a:p>
            <a:pPr lvl="2"/>
            <a:endParaRPr lang="en-US" altLang="zh-CN" sz="1800" dirty="0">
              <a:latin typeface="Arial" panose="020B0604020202020204" pitchFamily="34" charset="0"/>
              <a:cs typeface="Arial" panose="020B0604020202020204" pitchFamily="34" charset="0"/>
            </a:endParaRPr>
          </a:p>
          <a:p>
            <a:pPr lvl="2"/>
            <a:r>
              <a:rPr lang="en-US" altLang="zh-CN" sz="1800" dirty="0">
                <a:latin typeface="Arial" panose="020B0604020202020204" pitchFamily="34" charset="0"/>
                <a:cs typeface="Arial" panose="020B0604020202020204" pitchFamily="34" charset="0"/>
              </a:rPr>
              <a:t>Clustering using HAC_CC</a:t>
            </a:r>
          </a:p>
        </p:txBody>
      </p:sp>
      <p:sp>
        <p:nvSpPr>
          <p:cNvPr id="4" name="灯片编号占位符 3"/>
          <p:cNvSpPr>
            <a:spLocks noGrp="1"/>
          </p:cNvSpPr>
          <p:nvPr>
            <p:ph type="sldNum" sz="quarter" idx="12"/>
          </p:nvPr>
        </p:nvSpPr>
        <p:spPr/>
        <p:txBody>
          <a:bodyPr/>
          <a:lstStyle/>
          <a:p>
            <a:fld id="{6A5238FC-BF8F-44BD-809B-27C3F40AEC9A}" type="slidenum">
              <a:rPr lang="zh-CN" altLang="en-US" smtClean="0"/>
              <a:t>20</a:t>
            </a:fld>
            <a:endParaRPr lang="zh-CN" altLang="en-US"/>
          </a:p>
        </p:txBody>
      </p:sp>
      <mc:AlternateContent xmlns:mc="http://schemas.openxmlformats.org/markup-compatibility/2006" xmlns:a14="http://schemas.microsoft.com/office/drawing/2010/main">
        <mc:Choice Requires="a14">
          <p:sp>
            <p:nvSpPr>
              <p:cNvPr id="5" name="TextBox 6"/>
              <p:cNvSpPr txBox="1"/>
              <p:nvPr/>
            </p:nvSpPr>
            <p:spPr>
              <a:xfrm>
                <a:off x="2393838" y="4540132"/>
                <a:ext cx="4698850" cy="8007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p>
                        <m:sSupPr>
                          <m:ctrlPr>
                            <a:rPr lang="en-US" altLang="zh-CN" b="0" i="1" smtClean="0">
                              <a:latin typeface="Cambria Math"/>
                            </a:rPr>
                          </m:ctrlPr>
                        </m:sSupPr>
                        <m:e>
                          <m:r>
                            <a:rPr lang="en-US" altLang="zh-CN" b="0" i="1" smtClean="0">
                              <a:latin typeface="Cambria Math" panose="02040503050406030204" pitchFamily="18" charset="0"/>
                            </a:rPr>
                            <m:t>𝑉</m:t>
                          </m:r>
                        </m:e>
                        <m:sup>
                          <m:r>
                            <a:rPr lang="en-US" altLang="zh-CN" b="0" i="1" smtClean="0">
                              <a:latin typeface="Cambria Math" panose="02040503050406030204" pitchFamily="18" charset="0"/>
                            </a:rPr>
                            <m:t>′</m:t>
                          </m:r>
                        </m:sup>
                      </m:sSup>
                      <m:d>
                        <m:dPr>
                          <m:ctrlPr>
                            <a:rPr lang="en-US" altLang="zh-CN" b="0" i="1" smtClean="0">
                              <a:latin typeface="Cambria Math"/>
                            </a:rPr>
                          </m:ctrlPr>
                        </m:dPr>
                        <m:e>
                          <m:r>
                            <a:rPr lang="en-US" altLang="zh-CN" b="0" i="1" smtClean="0">
                              <a:latin typeface="Cambria Math" panose="02040503050406030204" pitchFamily="18" charset="0"/>
                            </a:rPr>
                            <m:t>𝐶</m:t>
                          </m:r>
                        </m:e>
                      </m:d>
                      <m:d>
                        <m:dPr>
                          <m:begChr m:val="{"/>
                          <m:endChr m:val="}"/>
                          <m:ctrlPr>
                            <a:rPr lang="en-US" altLang="zh-CN" b="0" i="1" smtClean="0">
                              <a:latin typeface="Cambria Math"/>
                            </a:rPr>
                          </m:ctrlPr>
                        </m:dPr>
                        <m:e>
                          <m:r>
                            <a:rPr lang="en-US" altLang="zh-CN" b="0" i="1" smtClean="0">
                              <a:latin typeface="Cambria Math" panose="02040503050406030204" pitchFamily="18" charset="0"/>
                            </a:rPr>
                            <m:t>𝑐</m:t>
                          </m:r>
                        </m:e>
                      </m:d>
                      <m:r>
                        <a:rPr lang="en-US" altLang="zh-CN" b="0" i="1" smtClean="0">
                          <a:latin typeface="Cambria Math"/>
                        </a:rPr>
                        <m:t>=</m:t>
                      </m:r>
                      <m:nary>
                        <m:naryPr>
                          <m:chr m:val="∑"/>
                          <m:supHide m:val="on"/>
                          <m:ctrlPr>
                            <a:rPr lang="en-US" altLang="zh-CN" b="0" i="1" smtClean="0">
                              <a:latin typeface="Cambria Math"/>
                            </a:rPr>
                          </m:ctrlPr>
                        </m:naryPr>
                        <m:sub>
                          <m:sSub>
                            <m:sSubPr>
                              <m:ctrlPr>
                                <a:rPr lang="en-US" altLang="zh-CN" b="0" i="1" smtClean="0">
                                  <a:latin typeface="Cambria Math"/>
                                </a:rPr>
                              </m:ctrlPr>
                            </m:sSubPr>
                            <m:e>
                              <m:r>
                                <m:rPr>
                                  <m:brk m:alnAt="7"/>
                                </m:rPr>
                                <a:rPr lang="en-US" altLang="zh-CN" b="0" i="1" smtClean="0">
                                  <a:latin typeface="Cambria Math"/>
                                </a:rPr>
                                <m:t>𝑐</m:t>
                              </m:r>
                            </m:e>
                            <m:sub>
                              <m:r>
                                <m:rPr>
                                  <m:brk m:alnAt="7"/>
                                </m:rPr>
                                <a:rPr lang="en-US" altLang="zh-CN" b="0" i="1" smtClean="0">
                                  <a:latin typeface="Cambria Math"/>
                                </a:rPr>
                                <m:t>𝑖</m:t>
                              </m:r>
                            </m:sub>
                          </m:sSub>
                          <m:r>
                            <a:rPr lang="en-US" altLang="zh-CN" b="0" i="1" smtClean="0">
                              <a:latin typeface="Cambria Math"/>
                            </a:rPr>
                            <m:t>∈</m:t>
                          </m:r>
                          <m:sSub>
                            <m:sSubPr>
                              <m:ctrlPr>
                                <a:rPr lang="en-US" altLang="zh-CN" b="0" i="1" smtClean="0">
                                  <a:latin typeface="Cambria Math"/>
                                </a:rPr>
                              </m:ctrlPr>
                            </m:sSubPr>
                            <m:e>
                              <m:r>
                                <a:rPr lang="en-US" altLang="zh-CN" b="0" i="1" smtClean="0">
                                  <a:latin typeface="Cambria Math"/>
                                </a:rPr>
                                <m:t>𝑉</m:t>
                              </m:r>
                            </m:e>
                            <m:sub>
                              <m:r>
                                <a:rPr lang="en-US" altLang="zh-CN" b="0" i="1" smtClean="0">
                                  <a:latin typeface="Cambria Math"/>
                                </a:rPr>
                                <m:t>𝐶</m:t>
                              </m:r>
                            </m:sub>
                          </m:sSub>
                        </m:sub>
                        <m:sup/>
                        <m:e>
                          <m:r>
                            <a:rPr lang="en-US" altLang="zh-CN" b="0" i="1" smtClean="0">
                              <a:latin typeface="Cambria Math" panose="02040503050406030204" pitchFamily="18" charset="0"/>
                            </a:rPr>
                            <m:t>𝑉</m:t>
                          </m:r>
                          <m:d>
                            <m:dPr>
                              <m:ctrlPr>
                                <a:rPr lang="en-US" altLang="zh-CN" b="0" i="1" smtClean="0">
                                  <a:latin typeface="Cambria Math"/>
                                </a:rPr>
                              </m:ctrlPr>
                            </m:dPr>
                            <m:e>
                              <m:r>
                                <a:rPr lang="en-US" altLang="zh-CN" b="0" i="1" smtClean="0">
                                  <a:latin typeface="Cambria Math"/>
                                </a:rPr>
                                <m:t>𝐶</m:t>
                              </m:r>
                            </m:e>
                          </m:d>
                          <m:d>
                            <m:dPr>
                              <m:begChr m:val="{"/>
                              <m:endChr m:val="}"/>
                              <m:ctrlPr>
                                <a:rPr lang="en-US" altLang="zh-CN" b="0" i="1" smtClean="0">
                                  <a:latin typeface="Cambria Math"/>
                                </a:rPr>
                              </m:ctrlPr>
                            </m:dPr>
                            <m:e>
                              <m:sSub>
                                <m:sSubPr>
                                  <m:ctrlPr>
                                    <a:rPr lang="en-US" altLang="zh-CN" b="0" i="1" smtClean="0">
                                      <a:latin typeface="Cambria Math"/>
                                    </a:rPr>
                                  </m:ctrlPr>
                                </m:sSubPr>
                                <m:e>
                                  <m:r>
                                    <a:rPr lang="en-US" altLang="zh-CN" b="0" i="1" smtClean="0">
                                      <a:latin typeface="Cambria Math" panose="02040503050406030204" pitchFamily="18" charset="0"/>
                                    </a:rPr>
                                    <m:t>𝑐</m:t>
                                  </m:r>
                                </m:e>
                                <m:sub>
                                  <m:r>
                                    <a:rPr lang="en-US" altLang="zh-CN" b="0" i="1" smtClean="0">
                                      <a:latin typeface="Cambria Math" panose="02040503050406030204" pitchFamily="18" charset="0"/>
                                    </a:rPr>
                                    <m:t>𝑖</m:t>
                                  </m:r>
                                </m:sub>
                              </m:sSub>
                            </m:e>
                          </m:d>
                          <m:r>
                            <a:rPr lang="en-US" altLang="zh-CN" b="0" i="1" smtClean="0">
                              <a:latin typeface="Cambria Math"/>
                            </a:rPr>
                            <m:t>∗ </m:t>
                          </m:r>
                        </m:e>
                      </m:nary>
                      <m:r>
                        <m:rPr>
                          <m:sty m:val="p"/>
                        </m:rPr>
                        <a:rPr lang="en-US" altLang="zh-CN" b="0" i="0" smtClean="0">
                          <a:latin typeface="Cambria Math" panose="02040503050406030204" pitchFamily="18" charset="0"/>
                        </a:rPr>
                        <m:t>CF</m:t>
                      </m:r>
                      <m:r>
                        <a:rPr lang="en-US" altLang="zh-CN" b="0" i="0" smtClean="0">
                          <a:latin typeface="Cambria Math" panose="02040503050406030204" pitchFamily="18" charset="0"/>
                        </a:rPr>
                        <m:t>−</m:t>
                      </m:r>
                      <m:r>
                        <a:rPr lang="en-US" altLang="zh-CN" b="0" i="1" smtClean="0">
                          <a:latin typeface="Cambria Math" panose="02040503050406030204" pitchFamily="18" charset="0"/>
                        </a:rPr>
                        <m:t>𝐼𝐷𝐹</m:t>
                      </m:r>
                      <m:r>
                        <a:rPr lang="en-US" altLang="zh-CN" b="0" i="1" dirty="0" smtClean="0">
                          <a:latin typeface="Cambria Math"/>
                        </a:rPr>
                        <m:t>(</m:t>
                      </m:r>
                      <m:r>
                        <a:rPr lang="en-US" altLang="zh-CN" i="1">
                          <a:latin typeface="Cambria Math"/>
                        </a:rPr>
                        <m:t>𝑐</m:t>
                      </m:r>
                      <m:r>
                        <a:rPr lang="en-US" altLang="zh-CN" i="1">
                          <a:latin typeface="Cambria Math"/>
                        </a:rPr>
                        <m:t>, </m:t>
                      </m:r>
                      <m:sSub>
                        <m:sSubPr>
                          <m:ctrlPr>
                            <a:rPr lang="en-US" altLang="zh-CN" i="1">
                              <a:latin typeface="Cambria Math"/>
                            </a:rPr>
                          </m:ctrlPr>
                        </m:sSubPr>
                        <m:e>
                          <m:r>
                            <a:rPr lang="en-US" altLang="zh-CN" i="1">
                              <a:latin typeface="Cambria Math"/>
                            </a:rPr>
                            <m:t>𝑑</m:t>
                          </m:r>
                        </m:e>
                        <m:sub>
                          <m:sSub>
                            <m:sSubPr>
                              <m:ctrlPr>
                                <a:rPr lang="en-US" altLang="zh-CN" i="1">
                                  <a:latin typeface="Cambria Math"/>
                                </a:rPr>
                              </m:ctrlPr>
                            </m:sSubPr>
                            <m:e>
                              <m:r>
                                <a:rPr lang="en-US" altLang="zh-CN" i="1">
                                  <a:latin typeface="Cambria Math"/>
                                </a:rPr>
                                <m:t>𝑐</m:t>
                              </m:r>
                            </m:e>
                            <m:sub>
                              <m:r>
                                <a:rPr lang="en-US" altLang="zh-CN" i="1">
                                  <a:latin typeface="Cambria Math"/>
                                </a:rPr>
                                <m:t>𝑖</m:t>
                              </m:r>
                            </m:sub>
                          </m:sSub>
                        </m:sub>
                      </m:sSub>
                      <m:r>
                        <a:rPr lang="en-US" altLang="zh-CN" i="1">
                          <a:latin typeface="Cambria Math"/>
                        </a:rPr>
                        <m:t>)</m:t>
                      </m:r>
                    </m:oMath>
                  </m:oMathPara>
                </a14:m>
                <a:endParaRPr lang="zh-CN" altLang="en-US" dirty="0"/>
              </a:p>
            </p:txBody>
          </p:sp>
        </mc:Choice>
        <mc:Fallback xmlns="">
          <p:sp>
            <p:nvSpPr>
              <p:cNvPr id="5" name="TextBox 6"/>
              <p:cNvSpPr txBox="1">
                <a:spLocks noRot="1" noChangeAspect="1" noMove="1" noResize="1" noEditPoints="1" noAdjustHandles="1" noChangeArrowheads="1" noChangeShapeType="1" noTextEdit="1"/>
              </p:cNvSpPr>
              <p:nvPr/>
            </p:nvSpPr>
            <p:spPr>
              <a:xfrm>
                <a:off x="2393838" y="4540132"/>
                <a:ext cx="4698850" cy="800732"/>
              </a:xfrm>
              <a:prstGeom prst="rect">
                <a:avLst/>
              </a:prstGeom>
              <a:blipFill rotWithShape="0">
                <a:blip r:embed="rId5"/>
                <a:stretch>
                  <a:fillRect/>
                </a:stretch>
              </a:blipFill>
            </p:spPr>
            <p:txBody>
              <a:bodyPr/>
              <a:lstStyle/>
              <a:p>
                <a:r>
                  <a:rPr lang="zh-CN" altLang="en-US">
                    <a:noFill/>
                  </a:rPr>
                  <a:t> </a:t>
                </a:r>
              </a:p>
            </p:txBody>
          </p:sp>
        </mc:Fallback>
      </mc:AlternateContent>
      <p:pic>
        <p:nvPicPr>
          <p:cNvPr id="14" name="音频 13">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318500" y="6032500"/>
            <a:ext cx="609600" cy="609600"/>
          </a:xfrm>
          <a:prstGeom prst="rect">
            <a:avLst/>
          </a:prstGeom>
        </p:spPr>
      </p:pic>
    </p:spTree>
    <p:custDataLst>
      <p:tags r:id="rId1"/>
    </p:custDataLst>
    <p:extLst>
      <p:ext uri="{BB962C8B-B14F-4D97-AF65-F5344CB8AC3E}">
        <p14:creationId xmlns:p14="http://schemas.microsoft.com/office/powerpoint/2010/main" val="208017632"/>
      </p:ext>
    </p:extLst>
  </p:cSld>
  <p:clrMapOvr>
    <a:masterClrMapping/>
  </p:clrMapOvr>
  <mc:AlternateContent xmlns:mc="http://schemas.openxmlformats.org/markup-compatibility/2006">
    <mc:Choice xmlns:p14="http://schemas.microsoft.com/office/powerpoint/2010/main" Requires="p14">
      <p:transition spd="slow" p14:dur="2000" advTm="18247"/>
    </mc:Choice>
    <mc:Fallback>
      <p:transition spd="slow" advTm="182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1" fill="hold" display="0">
                  <p:stCondLst>
                    <p:cond delay="indefinite"/>
                  </p:stCondLst>
                  <p:endCondLst>
                    <p:cond evt="onStopAudio" delay="0">
                      <p:tgtEl>
                        <p:sldTgt/>
                      </p:tgtEl>
                    </p:cond>
                  </p:endCondLst>
                </p:cTn>
                <p:tgtEl>
                  <p:spTgt spid="14"/>
                </p:tgtEl>
              </p:cMediaNode>
            </p:audio>
          </p:childTnLst>
        </p:cTn>
      </p:par>
    </p:tnLst>
    <p:bldLst>
      <p:bldP spid="5"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A Running Example</a:t>
            </a:r>
            <a:endParaRPr lang="zh-CN" altLang="en-US" dirty="0"/>
          </a:p>
        </p:txBody>
      </p:sp>
      <p:sp>
        <p:nvSpPr>
          <p:cNvPr id="4" name="灯片编号占位符 3"/>
          <p:cNvSpPr>
            <a:spLocks noGrp="1"/>
          </p:cNvSpPr>
          <p:nvPr>
            <p:ph type="sldNum" sz="quarter" idx="12"/>
          </p:nvPr>
        </p:nvSpPr>
        <p:spPr/>
        <p:txBody>
          <a:bodyPr/>
          <a:lstStyle/>
          <a:p>
            <a:fld id="{6A5238FC-BF8F-44BD-809B-27C3F40AEC9A}" type="slidenum">
              <a:rPr lang="zh-CN" altLang="en-US" smtClean="0"/>
              <a:t>21</a:t>
            </a:fld>
            <a:endParaRPr lang="zh-CN" altLang="en-US"/>
          </a:p>
        </p:txBody>
      </p:sp>
      <p:graphicFrame>
        <p:nvGraphicFramePr>
          <p:cNvPr id="5" name="表格 4"/>
          <p:cNvGraphicFramePr>
            <a:graphicFrameLocks noGrp="1"/>
          </p:cNvGraphicFramePr>
          <p:nvPr>
            <p:extLst>
              <p:ext uri="{D42A27DB-BD31-4B8C-83A1-F6EECF244321}">
                <p14:modId xmlns:p14="http://schemas.microsoft.com/office/powerpoint/2010/main" val="3676035944"/>
              </p:ext>
            </p:extLst>
          </p:nvPr>
        </p:nvGraphicFramePr>
        <p:xfrm>
          <a:off x="2168528" y="5090159"/>
          <a:ext cx="868236" cy="304800"/>
        </p:xfrm>
        <a:graphic>
          <a:graphicData uri="http://schemas.openxmlformats.org/drawingml/2006/table">
            <a:tbl>
              <a:tblPr firstRow="1" bandRow="1">
                <a:tableStyleId>{5940675A-B579-460E-94D1-54222C63F5DA}</a:tableStyleId>
              </a:tblPr>
              <a:tblGrid>
                <a:gridCol w="868236"/>
              </a:tblGrid>
              <a:tr h="187960">
                <a:tc>
                  <a:txBody>
                    <a:bodyPr/>
                    <a:lstStyle/>
                    <a:p>
                      <a:r>
                        <a:rPr lang="en-US" altLang="zh-CN" sz="1400" dirty="0" smtClean="0">
                          <a:solidFill>
                            <a:srgbClr val="C00000"/>
                          </a:solidFill>
                        </a:rPr>
                        <a:t>Mr.</a:t>
                      </a:r>
                      <a:r>
                        <a:rPr lang="en-US" altLang="zh-CN" sz="1400" baseline="0" dirty="0" smtClean="0">
                          <a:solidFill>
                            <a:srgbClr val="C00000"/>
                          </a:solidFill>
                        </a:rPr>
                        <a:t> Bean</a:t>
                      </a:r>
                      <a:endParaRPr lang="zh-CN" altLang="en-US" sz="1400" dirty="0">
                        <a:solidFill>
                          <a:srgbClr val="C00000"/>
                        </a:solidFill>
                      </a:endParaRPr>
                    </a:p>
                  </a:txBody>
                  <a:tcPr/>
                </a:tc>
              </a:tr>
            </a:tbl>
          </a:graphicData>
        </a:graphic>
      </p:graphicFrame>
      <p:graphicFrame>
        <p:nvGraphicFramePr>
          <p:cNvPr id="6" name="表格 5"/>
          <p:cNvGraphicFramePr>
            <a:graphicFrameLocks noGrp="1"/>
          </p:cNvGraphicFramePr>
          <p:nvPr>
            <p:extLst>
              <p:ext uri="{D42A27DB-BD31-4B8C-83A1-F6EECF244321}">
                <p14:modId xmlns:p14="http://schemas.microsoft.com/office/powerpoint/2010/main" val="1002840276"/>
              </p:ext>
            </p:extLst>
          </p:nvPr>
        </p:nvGraphicFramePr>
        <p:xfrm>
          <a:off x="3645542" y="5074924"/>
          <a:ext cx="965708" cy="335280"/>
        </p:xfrm>
        <a:graphic>
          <a:graphicData uri="http://schemas.openxmlformats.org/drawingml/2006/table">
            <a:tbl>
              <a:tblPr firstRow="1" bandRow="1">
                <a:tableStyleId>{5940675A-B579-460E-94D1-54222C63F5DA}</a:tableStyleId>
              </a:tblPr>
              <a:tblGrid>
                <a:gridCol w="965708"/>
              </a:tblGrid>
              <a:tr h="187960">
                <a:tc>
                  <a:txBody>
                    <a:bodyPr/>
                    <a:lstStyle/>
                    <a:p>
                      <a:r>
                        <a:rPr lang="en-US" altLang="zh-CN" sz="1600" dirty="0" smtClean="0">
                          <a:solidFill>
                            <a:srgbClr val="C00000"/>
                          </a:solidFill>
                        </a:rPr>
                        <a:t>Mr.</a:t>
                      </a:r>
                      <a:r>
                        <a:rPr lang="en-US" altLang="zh-CN" sz="1600" baseline="0" dirty="0" smtClean="0">
                          <a:solidFill>
                            <a:srgbClr val="C00000"/>
                          </a:solidFill>
                        </a:rPr>
                        <a:t> Bean</a:t>
                      </a:r>
                      <a:endParaRPr lang="zh-CN" altLang="en-US" sz="1600" dirty="0">
                        <a:solidFill>
                          <a:srgbClr val="C00000"/>
                        </a:solidFill>
                      </a:endParaRPr>
                    </a:p>
                  </a:txBody>
                  <a:tcPr/>
                </a:tc>
              </a:tr>
            </a:tbl>
          </a:graphicData>
        </a:graphic>
      </p:graphicFrame>
      <p:graphicFrame>
        <p:nvGraphicFramePr>
          <p:cNvPr id="15" name="表格 14"/>
          <p:cNvGraphicFramePr>
            <a:graphicFrameLocks noGrp="1"/>
          </p:cNvGraphicFramePr>
          <p:nvPr>
            <p:extLst>
              <p:ext uri="{D42A27DB-BD31-4B8C-83A1-F6EECF244321}">
                <p14:modId xmlns:p14="http://schemas.microsoft.com/office/powerpoint/2010/main" val="2941008268"/>
              </p:ext>
            </p:extLst>
          </p:nvPr>
        </p:nvGraphicFramePr>
        <p:xfrm>
          <a:off x="2900838" y="4358640"/>
          <a:ext cx="868236" cy="304800"/>
        </p:xfrm>
        <a:graphic>
          <a:graphicData uri="http://schemas.openxmlformats.org/drawingml/2006/table">
            <a:tbl>
              <a:tblPr firstRow="1" bandRow="1">
                <a:tableStyleId>{5940675A-B579-460E-94D1-54222C63F5DA}</a:tableStyleId>
              </a:tblPr>
              <a:tblGrid>
                <a:gridCol w="868236"/>
              </a:tblGrid>
              <a:tr h="187960">
                <a:tc>
                  <a:txBody>
                    <a:bodyPr/>
                    <a:lstStyle/>
                    <a:p>
                      <a:r>
                        <a:rPr lang="en-US" altLang="zh-CN" sz="1400" dirty="0" smtClean="0"/>
                        <a:t>Mr.</a:t>
                      </a:r>
                      <a:r>
                        <a:rPr lang="en-US" altLang="zh-CN" sz="1400" baseline="0" dirty="0" smtClean="0"/>
                        <a:t> Bean</a:t>
                      </a:r>
                      <a:endParaRPr lang="zh-CN" altLang="en-US" sz="1400" dirty="0"/>
                    </a:p>
                  </a:txBody>
                  <a:tcPr/>
                </a:tc>
              </a:tr>
            </a:tbl>
          </a:graphicData>
        </a:graphic>
      </p:graphicFrame>
      <p:graphicFrame>
        <p:nvGraphicFramePr>
          <p:cNvPr id="16" name="表格 15"/>
          <p:cNvGraphicFramePr>
            <a:graphicFrameLocks noGrp="1"/>
          </p:cNvGraphicFramePr>
          <p:nvPr>
            <p:extLst>
              <p:ext uri="{D42A27DB-BD31-4B8C-83A1-F6EECF244321}">
                <p14:modId xmlns:p14="http://schemas.microsoft.com/office/powerpoint/2010/main" val="2723381110"/>
              </p:ext>
            </p:extLst>
          </p:nvPr>
        </p:nvGraphicFramePr>
        <p:xfrm>
          <a:off x="7127631" y="3703320"/>
          <a:ext cx="1022795" cy="304800"/>
        </p:xfrm>
        <a:graphic>
          <a:graphicData uri="http://schemas.openxmlformats.org/drawingml/2006/table">
            <a:tbl>
              <a:tblPr firstRow="1" bandRow="1">
                <a:tableStyleId>{5940675A-B579-460E-94D1-54222C63F5DA}</a:tableStyleId>
              </a:tblPr>
              <a:tblGrid>
                <a:gridCol w="1022795"/>
              </a:tblGrid>
              <a:tr h="259080">
                <a:tc>
                  <a:txBody>
                    <a:bodyPr/>
                    <a:lstStyle/>
                    <a:p>
                      <a:r>
                        <a:rPr lang="en-US" altLang="zh-CN" sz="1400" dirty="0" smtClean="0">
                          <a:solidFill>
                            <a:srgbClr val="C00000"/>
                          </a:solidFill>
                        </a:rPr>
                        <a:t>Blackadder</a:t>
                      </a:r>
                      <a:endParaRPr lang="zh-CN" altLang="en-US" sz="1400" dirty="0">
                        <a:solidFill>
                          <a:srgbClr val="C00000"/>
                        </a:solidFill>
                      </a:endParaRPr>
                    </a:p>
                  </a:txBody>
                  <a:tcPr/>
                </a:tc>
              </a:tr>
            </a:tbl>
          </a:graphicData>
        </a:graphic>
      </p:graphicFrame>
      <p:graphicFrame>
        <p:nvGraphicFramePr>
          <p:cNvPr id="18" name="表格 17"/>
          <p:cNvGraphicFramePr>
            <a:graphicFrameLocks noGrp="1"/>
          </p:cNvGraphicFramePr>
          <p:nvPr>
            <p:extLst>
              <p:ext uri="{D42A27DB-BD31-4B8C-83A1-F6EECF244321}">
                <p14:modId xmlns:p14="http://schemas.microsoft.com/office/powerpoint/2010/main" val="3264707702"/>
              </p:ext>
            </p:extLst>
          </p:nvPr>
        </p:nvGraphicFramePr>
        <p:xfrm>
          <a:off x="2017534" y="3703320"/>
          <a:ext cx="2253171" cy="304800"/>
        </p:xfrm>
        <a:graphic>
          <a:graphicData uri="http://schemas.openxmlformats.org/drawingml/2006/table">
            <a:tbl>
              <a:tblPr firstRow="1" bandRow="1">
                <a:tableStyleId>{5940675A-B579-460E-94D1-54222C63F5DA}</a:tableStyleId>
              </a:tblPr>
              <a:tblGrid>
                <a:gridCol w="868236"/>
                <a:gridCol w="1384935"/>
              </a:tblGrid>
              <a:tr h="243840">
                <a:tc>
                  <a:txBody>
                    <a:bodyPr/>
                    <a:lstStyle/>
                    <a:p>
                      <a:r>
                        <a:rPr lang="en-US" altLang="zh-CN" sz="1400" dirty="0" smtClean="0"/>
                        <a:t>Mr.</a:t>
                      </a:r>
                      <a:r>
                        <a:rPr lang="en-US" altLang="zh-CN" sz="1400" baseline="0" dirty="0" smtClean="0"/>
                        <a:t> Bean</a:t>
                      </a:r>
                      <a:endParaRPr lang="zh-CN" altLang="en-US" sz="1400" dirty="0"/>
                    </a:p>
                  </a:txBody>
                  <a:tcPr/>
                </a:tc>
                <a:tc>
                  <a:txBody>
                    <a:bodyPr/>
                    <a:lstStyle/>
                    <a:p>
                      <a:r>
                        <a:rPr lang="en-US" altLang="zh-CN" sz="1400" dirty="0" smtClean="0">
                          <a:solidFill>
                            <a:srgbClr val="C00000"/>
                          </a:solidFill>
                        </a:rPr>
                        <a:t>Rowan Atkinson</a:t>
                      </a:r>
                      <a:endParaRPr lang="zh-CN" altLang="en-US" sz="1400" dirty="0">
                        <a:solidFill>
                          <a:srgbClr val="C00000"/>
                        </a:solidFill>
                      </a:endParaRPr>
                    </a:p>
                  </a:txBody>
                  <a:tcPr/>
                </a:tc>
              </a:tr>
            </a:tbl>
          </a:graphicData>
        </a:graphic>
      </p:graphicFrame>
      <p:graphicFrame>
        <p:nvGraphicFramePr>
          <p:cNvPr id="24" name="表格 23"/>
          <p:cNvGraphicFramePr>
            <a:graphicFrameLocks noGrp="1"/>
          </p:cNvGraphicFramePr>
          <p:nvPr>
            <p:extLst>
              <p:ext uri="{D42A27DB-BD31-4B8C-83A1-F6EECF244321}">
                <p14:modId xmlns:p14="http://schemas.microsoft.com/office/powerpoint/2010/main" val="1493901781"/>
              </p:ext>
            </p:extLst>
          </p:nvPr>
        </p:nvGraphicFramePr>
        <p:xfrm>
          <a:off x="2082266" y="2186939"/>
          <a:ext cx="4092259" cy="304800"/>
        </p:xfrm>
        <a:graphic>
          <a:graphicData uri="http://schemas.openxmlformats.org/drawingml/2006/table">
            <a:tbl>
              <a:tblPr firstRow="1" bandRow="1">
                <a:tableStyleId>{5940675A-B579-460E-94D1-54222C63F5DA}</a:tableStyleId>
              </a:tblPr>
              <a:tblGrid>
                <a:gridCol w="868236"/>
                <a:gridCol w="1384935"/>
                <a:gridCol w="816293"/>
                <a:gridCol w="1022795"/>
              </a:tblGrid>
              <a:tr h="289007">
                <a:tc>
                  <a:txBody>
                    <a:bodyPr/>
                    <a:lstStyle/>
                    <a:p>
                      <a:r>
                        <a:rPr lang="en-US" altLang="zh-CN" sz="1400" dirty="0" smtClean="0"/>
                        <a:t>Mr.</a:t>
                      </a:r>
                      <a:r>
                        <a:rPr lang="en-US" altLang="zh-CN" sz="1400" baseline="0" dirty="0" smtClean="0"/>
                        <a:t> Bean</a:t>
                      </a:r>
                      <a:endParaRPr lang="zh-CN" altLang="en-US" sz="1400" dirty="0"/>
                    </a:p>
                  </a:txBody>
                  <a:tcPr/>
                </a:tc>
                <a:tc>
                  <a:txBody>
                    <a:bodyPr/>
                    <a:lstStyle/>
                    <a:p>
                      <a:r>
                        <a:rPr lang="en-US" altLang="zh-CN" sz="1400" dirty="0" smtClean="0"/>
                        <a:t>Rowan Atkinson</a:t>
                      </a:r>
                      <a:endParaRPr lang="zh-CN" altLang="en-US" sz="1400" dirty="0"/>
                    </a:p>
                  </a:txBody>
                  <a:tcPr/>
                </a:tc>
                <a:tc>
                  <a:txBody>
                    <a:bodyPr/>
                    <a:lstStyle/>
                    <a:p>
                      <a:r>
                        <a:rPr lang="en-US" altLang="zh-CN" sz="1400" dirty="0" smtClean="0"/>
                        <a:t>Comedy</a:t>
                      </a:r>
                      <a:endParaRPr lang="zh-CN" altLang="en-US" sz="1400" dirty="0"/>
                    </a:p>
                  </a:txBody>
                  <a:tcPr/>
                </a:tc>
                <a:tc>
                  <a:txBody>
                    <a:bodyPr/>
                    <a:lstStyle/>
                    <a:p>
                      <a:r>
                        <a:rPr lang="en-US" altLang="zh-CN" sz="1400" b="0" i="0" kern="1200" dirty="0" smtClean="0">
                          <a:solidFill>
                            <a:srgbClr val="C00000"/>
                          </a:solidFill>
                          <a:effectLst/>
                          <a:latin typeface="+mn-lt"/>
                          <a:ea typeface="+mn-ea"/>
                          <a:cs typeface="+mn-cs"/>
                        </a:rPr>
                        <a:t>Blackadder</a:t>
                      </a:r>
                      <a:endParaRPr lang="zh-CN" altLang="en-US" sz="1400" dirty="0">
                        <a:solidFill>
                          <a:srgbClr val="C00000"/>
                        </a:solidFill>
                      </a:endParaRPr>
                    </a:p>
                  </a:txBody>
                  <a:tcPr/>
                </a:tc>
              </a:tr>
            </a:tbl>
          </a:graphicData>
        </a:graphic>
      </p:graphicFrame>
      <p:graphicFrame>
        <p:nvGraphicFramePr>
          <p:cNvPr id="31" name="表格 30"/>
          <p:cNvGraphicFramePr>
            <a:graphicFrameLocks noGrp="1"/>
          </p:cNvGraphicFramePr>
          <p:nvPr>
            <p:extLst>
              <p:ext uri="{D42A27DB-BD31-4B8C-83A1-F6EECF244321}">
                <p14:modId xmlns:p14="http://schemas.microsoft.com/office/powerpoint/2010/main" val="239297344"/>
              </p:ext>
            </p:extLst>
          </p:nvPr>
        </p:nvGraphicFramePr>
        <p:xfrm>
          <a:off x="4423223" y="3703320"/>
          <a:ext cx="2201228" cy="304800"/>
        </p:xfrm>
        <a:graphic>
          <a:graphicData uri="http://schemas.openxmlformats.org/drawingml/2006/table">
            <a:tbl>
              <a:tblPr firstRow="1" bandRow="1">
                <a:tableStyleId>{5940675A-B579-460E-94D1-54222C63F5DA}</a:tableStyleId>
              </a:tblPr>
              <a:tblGrid>
                <a:gridCol w="1384935"/>
                <a:gridCol w="816293"/>
              </a:tblGrid>
              <a:tr h="304800">
                <a:tc>
                  <a:txBody>
                    <a:bodyPr/>
                    <a:lstStyle/>
                    <a:p>
                      <a:r>
                        <a:rPr lang="en-US" altLang="zh-CN" sz="1400" dirty="0" smtClean="0">
                          <a:solidFill>
                            <a:srgbClr val="C00000"/>
                          </a:solidFill>
                        </a:rPr>
                        <a:t>Rowan Atkinson</a:t>
                      </a:r>
                      <a:endParaRPr lang="zh-CN" altLang="en-US" sz="1400" dirty="0">
                        <a:solidFill>
                          <a:srgbClr val="C00000"/>
                        </a:solidFill>
                      </a:endParaRPr>
                    </a:p>
                  </a:txBody>
                  <a:tcPr/>
                </a:tc>
                <a:tc>
                  <a:txBody>
                    <a:bodyPr/>
                    <a:lstStyle/>
                    <a:p>
                      <a:r>
                        <a:rPr lang="en-US" altLang="zh-CN" sz="1400" dirty="0" smtClean="0">
                          <a:solidFill>
                            <a:srgbClr val="C00000"/>
                          </a:solidFill>
                        </a:rPr>
                        <a:t>Comedy</a:t>
                      </a:r>
                      <a:endParaRPr lang="zh-CN" altLang="en-US" sz="1400" dirty="0">
                        <a:solidFill>
                          <a:srgbClr val="C00000"/>
                        </a:solidFill>
                      </a:endParaRPr>
                    </a:p>
                  </a:txBody>
                  <a:tcPr/>
                </a:tc>
              </a:tr>
            </a:tbl>
          </a:graphicData>
        </a:graphic>
      </p:graphicFrame>
      <p:cxnSp>
        <p:nvCxnSpPr>
          <p:cNvPr id="33" name="直接连接符 32"/>
          <p:cNvCxnSpPr>
            <a:stCxn id="18" idx="0"/>
            <a:endCxn id="44" idx="2"/>
          </p:cNvCxnSpPr>
          <p:nvPr/>
        </p:nvCxnSpPr>
        <p:spPr>
          <a:xfrm flipV="1">
            <a:off x="3144119" y="3276600"/>
            <a:ext cx="984277" cy="426720"/>
          </a:xfrm>
          <a:prstGeom prst="line">
            <a:avLst/>
          </a:prstGeom>
        </p:spPr>
        <p:style>
          <a:lnRef idx="1">
            <a:schemeClr val="dk1"/>
          </a:lnRef>
          <a:fillRef idx="0">
            <a:schemeClr val="dk1"/>
          </a:fillRef>
          <a:effectRef idx="0">
            <a:schemeClr val="dk1"/>
          </a:effectRef>
          <a:fontRef idx="minor">
            <a:schemeClr val="tx1"/>
          </a:fontRef>
        </p:style>
      </p:cxnSp>
      <p:cxnSp>
        <p:nvCxnSpPr>
          <p:cNvPr id="36" name="直接连接符 35"/>
          <p:cNvCxnSpPr>
            <a:stCxn id="31" idx="0"/>
            <a:endCxn id="44" idx="2"/>
          </p:cNvCxnSpPr>
          <p:nvPr/>
        </p:nvCxnSpPr>
        <p:spPr>
          <a:xfrm flipH="1" flipV="1">
            <a:off x="4128396" y="3276600"/>
            <a:ext cx="1395441" cy="426720"/>
          </a:xfrm>
          <a:prstGeom prst="line">
            <a:avLst/>
          </a:prstGeom>
        </p:spPr>
        <p:style>
          <a:lnRef idx="1">
            <a:schemeClr val="dk1"/>
          </a:lnRef>
          <a:fillRef idx="0">
            <a:schemeClr val="dk1"/>
          </a:fillRef>
          <a:effectRef idx="0">
            <a:schemeClr val="dk1"/>
          </a:effectRef>
          <a:fontRef idx="minor">
            <a:schemeClr val="tx1"/>
          </a:fontRef>
        </p:style>
      </p:cxnSp>
      <p:graphicFrame>
        <p:nvGraphicFramePr>
          <p:cNvPr id="40" name="表格 39"/>
          <p:cNvGraphicFramePr>
            <a:graphicFrameLocks noGrp="1"/>
          </p:cNvGraphicFramePr>
          <p:nvPr>
            <p:extLst>
              <p:ext uri="{D42A27DB-BD31-4B8C-83A1-F6EECF244321}">
                <p14:modId xmlns:p14="http://schemas.microsoft.com/office/powerpoint/2010/main" val="3936345480"/>
              </p:ext>
            </p:extLst>
          </p:nvPr>
        </p:nvGraphicFramePr>
        <p:xfrm>
          <a:off x="5010915" y="5090159"/>
          <a:ext cx="1025843" cy="304800"/>
        </p:xfrm>
        <a:graphic>
          <a:graphicData uri="http://schemas.openxmlformats.org/drawingml/2006/table">
            <a:tbl>
              <a:tblPr firstRow="1" bandRow="1">
                <a:tableStyleId>{5940675A-B579-460E-94D1-54222C63F5DA}</a:tableStyleId>
              </a:tblPr>
              <a:tblGrid>
                <a:gridCol w="1025843"/>
              </a:tblGrid>
              <a:tr h="187960">
                <a:tc>
                  <a:txBody>
                    <a:bodyPr/>
                    <a:lstStyle/>
                    <a:p>
                      <a:endParaRPr lang="zh-CN" altLang="en-US" sz="1400" dirty="0"/>
                    </a:p>
                  </a:txBody>
                  <a:tcPr/>
                </a:tc>
              </a:tr>
            </a:tbl>
          </a:graphicData>
        </a:graphic>
      </p:graphicFrame>
      <p:graphicFrame>
        <p:nvGraphicFramePr>
          <p:cNvPr id="44" name="表格 43"/>
          <p:cNvGraphicFramePr>
            <a:graphicFrameLocks noGrp="1"/>
          </p:cNvGraphicFramePr>
          <p:nvPr>
            <p:extLst>
              <p:ext uri="{D42A27DB-BD31-4B8C-83A1-F6EECF244321}">
                <p14:modId xmlns:p14="http://schemas.microsoft.com/office/powerpoint/2010/main" val="3705396754"/>
              </p:ext>
            </p:extLst>
          </p:nvPr>
        </p:nvGraphicFramePr>
        <p:xfrm>
          <a:off x="2593664" y="2971800"/>
          <a:ext cx="3069464" cy="304800"/>
        </p:xfrm>
        <a:graphic>
          <a:graphicData uri="http://schemas.openxmlformats.org/drawingml/2006/table">
            <a:tbl>
              <a:tblPr firstRow="1" bandRow="1">
                <a:tableStyleId>{5940675A-B579-460E-94D1-54222C63F5DA}</a:tableStyleId>
              </a:tblPr>
              <a:tblGrid>
                <a:gridCol w="868236"/>
                <a:gridCol w="1384935"/>
                <a:gridCol w="816293"/>
              </a:tblGrid>
              <a:tr h="266704">
                <a:tc>
                  <a:txBody>
                    <a:bodyPr/>
                    <a:lstStyle/>
                    <a:p>
                      <a:r>
                        <a:rPr lang="en-US" altLang="zh-CN" sz="1400" dirty="0" smtClean="0"/>
                        <a:t>Mr.</a:t>
                      </a:r>
                      <a:r>
                        <a:rPr lang="en-US" altLang="zh-CN" sz="1400" baseline="0" dirty="0" smtClean="0"/>
                        <a:t> Bean</a:t>
                      </a:r>
                      <a:endParaRPr lang="zh-CN" altLang="en-US" sz="1400" dirty="0"/>
                    </a:p>
                  </a:txBody>
                  <a:tcPr/>
                </a:tc>
                <a:tc>
                  <a:txBody>
                    <a:bodyPr/>
                    <a:lstStyle/>
                    <a:p>
                      <a:r>
                        <a:rPr lang="en-US" altLang="zh-CN" sz="1400" dirty="0" smtClean="0"/>
                        <a:t>Rowan Atkinson</a:t>
                      </a:r>
                      <a:endParaRPr lang="zh-CN" altLang="en-US" sz="1400" dirty="0"/>
                    </a:p>
                  </a:txBody>
                  <a:tcPr/>
                </a:tc>
                <a:tc>
                  <a:txBody>
                    <a:bodyPr/>
                    <a:lstStyle/>
                    <a:p>
                      <a:r>
                        <a:rPr lang="en-US" altLang="zh-CN" sz="1400" dirty="0" smtClean="0"/>
                        <a:t>Comedy</a:t>
                      </a:r>
                      <a:endParaRPr lang="zh-CN" altLang="en-US" sz="1400" dirty="0"/>
                    </a:p>
                  </a:txBody>
                  <a:tcPr/>
                </a:tc>
              </a:tr>
            </a:tbl>
          </a:graphicData>
        </a:graphic>
      </p:graphicFrame>
      <p:cxnSp>
        <p:nvCxnSpPr>
          <p:cNvPr id="43" name="直接连接符 42"/>
          <p:cNvCxnSpPr>
            <a:stCxn id="55" idx="0"/>
            <a:endCxn id="49" idx="2"/>
          </p:cNvCxnSpPr>
          <p:nvPr/>
        </p:nvCxnSpPr>
        <p:spPr>
          <a:xfrm flipH="1" flipV="1">
            <a:off x="6174524" y="1691525"/>
            <a:ext cx="1464505" cy="495414"/>
          </a:xfrm>
          <a:prstGeom prst="line">
            <a:avLst/>
          </a:prstGeom>
        </p:spPr>
        <p:style>
          <a:lnRef idx="1">
            <a:schemeClr val="dk1"/>
          </a:lnRef>
          <a:fillRef idx="0">
            <a:schemeClr val="dk1"/>
          </a:fillRef>
          <a:effectRef idx="0">
            <a:schemeClr val="dk1"/>
          </a:effectRef>
          <a:fontRef idx="minor">
            <a:schemeClr val="tx1"/>
          </a:fontRef>
        </p:style>
      </p:cxnSp>
      <p:cxnSp>
        <p:nvCxnSpPr>
          <p:cNvPr id="46" name="直接连接符 45"/>
          <p:cNvCxnSpPr>
            <a:stCxn id="49" idx="2"/>
            <a:endCxn id="24" idx="0"/>
          </p:cNvCxnSpPr>
          <p:nvPr/>
        </p:nvCxnSpPr>
        <p:spPr>
          <a:xfrm flipH="1">
            <a:off x="4128395" y="1691525"/>
            <a:ext cx="2046129" cy="495414"/>
          </a:xfrm>
          <a:prstGeom prst="line">
            <a:avLst/>
          </a:prstGeom>
        </p:spPr>
        <p:style>
          <a:lnRef idx="1">
            <a:schemeClr val="dk1"/>
          </a:lnRef>
          <a:fillRef idx="0">
            <a:schemeClr val="dk1"/>
          </a:fillRef>
          <a:effectRef idx="0">
            <a:schemeClr val="dk1"/>
          </a:effectRef>
          <a:fontRef idx="minor">
            <a:schemeClr val="tx1"/>
          </a:fontRef>
        </p:style>
      </p:cxnSp>
      <p:graphicFrame>
        <p:nvGraphicFramePr>
          <p:cNvPr id="49" name="表格 48"/>
          <p:cNvGraphicFramePr>
            <a:graphicFrameLocks noGrp="1"/>
          </p:cNvGraphicFramePr>
          <p:nvPr>
            <p:extLst>
              <p:ext uri="{D42A27DB-BD31-4B8C-83A1-F6EECF244321}">
                <p14:modId xmlns:p14="http://schemas.microsoft.com/office/powerpoint/2010/main" val="3876154243"/>
              </p:ext>
            </p:extLst>
          </p:nvPr>
        </p:nvGraphicFramePr>
        <p:xfrm>
          <a:off x="4128395" y="1386725"/>
          <a:ext cx="4092259" cy="304800"/>
        </p:xfrm>
        <a:graphic>
          <a:graphicData uri="http://schemas.openxmlformats.org/drawingml/2006/table">
            <a:tbl>
              <a:tblPr firstRow="1" bandRow="1">
                <a:tableStyleId>{5940675A-B579-460E-94D1-54222C63F5DA}</a:tableStyleId>
              </a:tblPr>
              <a:tblGrid>
                <a:gridCol w="868236"/>
                <a:gridCol w="1384935"/>
                <a:gridCol w="816293"/>
                <a:gridCol w="1022795"/>
              </a:tblGrid>
              <a:tr h="289007">
                <a:tc>
                  <a:txBody>
                    <a:bodyPr/>
                    <a:lstStyle/>
                    <a:p>
                      <a:r>
                        <a:rPr lang="en-US" altLang="zh-CN" sz="1400" dirty="0" smtClean="0"/>
                        <a:t>Mr.</a:t>
                      </a:r>
                      <a:r>
                        <a:rPr lang="en-US" altLang="zh-CN" sz="1400" baseline="0" dirty="0" smtClean="0"/>
                        <a:t> Bean</a:t>
                      </a:r>
                      <a:endParaRPr lang="zh-CN" altLang="en-US" sz="1400" dirty="0"/>
                    </a:p>
                  </a:txBody>
                  <a:tcPr/>
                </a:tc>
                <a:tc>
                  <a:txBody>
                    <a:bodyPr/>
                    <a:lstStyle/>
                    <a:p>
                      <a:r>
                        <a:rPr lang="en-US" altLang="zh-CN" sz="1400" dirty="0" smtClean="0"/>
                        <a:t>Rowan Atkinson</a:t>
                      </a:r>
                      <a:endParaRPr lang="zh-CN" altLang="en-US" sz="1400" dirty="0"/>
                    </a:p>
                  </a:txBody>
                  <a:tcPr/>
                </a:tc>
                <a:tc>
                  <a:txBody>
                    <a:bodyPr/>
                    <a:lstStyle/>
                    <a:p>
                      <a:r>
                        <a:rPr lang="en-US" altLang="zh-CN" sz="1400" dirty="0" smtClean="0"/>
                        <a:t>Comedy</a:t>
                      </a:r>
                      <a:endParaRPr lang="zh-CN" altLang="en-US" sz="1400" dirty="0"/>
                    </a:p>
                  </a:txBody>
                  <a:tcPr/>
                </a:tc>
                <a:tc>
                  <a:txBody>
                    <a:bodyPr/>
                    <a:lstStyle/>
                    <a:p>
                      <a:r>
                        <a:rPr lang="en-US" altLang="zh-CN" sz="1400" b="0" i="0" kern="1200" dirty="0" smtClean="0">
                          <a:solidFill>
                            <a:schemeClr val="tx1"/>
                          </a:solidFill>
                          <a:effectLst/>
                          <a:latin typeface="+mn-lt"/>
                          <a:ea typeface="+mn-ea"/>
                          <a:cs typeface="+mn-cs"/>
                        </a:rPr>
                        <a:t>Blackadder</a:t>
                      </a:r>
                      <a:endParaRPr lang="zh-CN" altLang="en-US" sz="1400" dirty="0"/>
                    </a:p>
                  </a:txBody>
                  <a:tcPr/>
                </a:tc>
              </a:tr>
            </a:tbl>
          </a:graphicData>
        </a:graphic>
      </p:graphicFrame>
      <p:graphicFrame>
        <p:nvGraphicFramePr>
          <p:cNvPr id="55" name="表格 54"/>
          <p:cNvGraphicFramePr>
            <a:graphicFrameLocks noGrp="1"/>
          </p:cNvGraphicFramePr>
          <p:nvPr>
            <p:extLst>
              <p:ext uri="{D42A27DB-BD31-4B8C-83A1-F6EECF244321}">
                <p14:modId xmlns:p14="http://schemas.microsoft.com/office/powerpoint/2010/main" val="1153998155"/>
              </p:ext>
            </p:extLst>
          </p:nvPr>
        </p:nvGraphicFramePr>
        <p:xfrm>
          <a:off x="6435164" y="2186939"/>
          <a:ext cx="2407730" cy="304800"/>
        </p:xfrm>
        <a:graphic>
          <a:graphicData uri="http://schemas.openxmlformats.org/drawingml/2006/table">
            <a:tbl>
              <a:tblPr firstRow="1" bandRow="1">
                <a:tableStyleId>{5940675A-B579-460E-94D1-54222C63F5DA}</a:tableStyleId>
              </a:tblPr>
              <a:tblGrid>
                <a:gridCol w="1022795"/>
                <a:gridCol w="1384935"/>
              </a:tblGrid>
              <a:tr h="187960">
                <a:tc>
                  <a:txBody>
                    <a:bodyPr/>
                    <a:lstStyle/>
                    <a:p>
                      <a:r>
                        <a:rPr lang="en-US" altLang="zh-CN" sz="1400" dirty="0" smtClean="0"/>
                        <a:t>Blackadder</a:t>
                      </a:r>
                      <a:endParaRPr lang="zh-CN" altLang="en-US" sz="14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400" dirty="0" smtClean="0">
                          <a:solidFill>
                            <a:srgbClr val="C00000"/>
                          </a:solidFill>
                        </a:rPr>
                        <a:t>Rowan Atkinson</a:t>
                      </a:r>
                      <a:endParaRPr lang="zh-CN" altLang="en-US" sz="1400" dirty="0" smtClean="0">
                        <a:solidFill>
                          <a:srgbClr val="C00000"/>
                        </a:solidFill>
                      </a:endParaRPr>
                    </a:p>
                  </a:txBody>
                  <a:tcPr/>
                </a:tc>
              </a:tr>
            </a:tbl>
          </a:graphicData>
        </a:graphic>
      </p:graphicFrame>
      <p:graphicFrame>
        <p:nvGraphicFramePr>
          <p:cNvPr id="62" name="表格 61"/>
          <p:cNvGraphicFramePr>
            <a:graphicFrameLocks noGrp="1"/>
          </p:cNvGraphicFramePr>
          <p:nvPr>
            <p:extLst>
              <p:ext uri="{D42A27DB-BD31-4B8C-83A1-F6EECF244321}">
                <p14:modId xmlns:p14="http://schemas.microsoft.com/office/powerpoint/2010/main" val="2507002566"/>
              </p:ext>
            </p:extLst>
          </p:nvPr>
        </p:nvGraphicFramePr>
        <p:xfrm>
          <a:off x="7126106" y="5074924"/>
          <a:ext cx="1025843" cy="304800"/>
        </p:xfrm>
        <a:graphic>
          <a:graphicData uri="http://schemas.openxmlformats.org/drawingml/2006/table">
            <a:tbl>
              <a:tblPr firstRow="1" bandRow="1">
                <a:tableStyleId>{5940675A-B579-460E-94D1-54222C63F5DA}</a:tableStyleId>
              </a:tblPr>
              <a:tblGrid>
                <a:gridCol w="1025843"/>
              </a:tblGrid>
              <a:tr h="187960">
                <a:tc>
                  <a:txBody>
                    <a:bodyPr/>
                    <a:lstStyle/>
                    <a:p>
                      <a:endParaRPr lang="zh-CN" altLang="en-US" sz="1400" dirty="0"/>
                    </a:p>
                  </a:txBody>
                  <a:tcPr/>
                </a:tc>
              </a:tr>
            </a:tbl>
          </a:graphicData>
        </a:graphic>
      </p:graphicFrame>
      <p:grpSp>
        <p:nvGrpSpPr>
          <p:cNvPr id="95" name="组合 94"/>
          <p:cNvGrpSpPr/>
          <p:nvPr/>
        </p:nvGrpSpPr>
        <p:grpSpPr>
          <a:xfrm>
            <a:off x="201960" y="4598504"/>
            <a:ext cx="3941676" cy="491655"/>
            <a:chOff x="171480" y="4766144"/>
            <a:chExt cx="3941676" cy="491655"/>
          </a:xfrm>
        </p:grpSpPr>
        <p:cxnSp>
          <p:nvCxnSpPr>
            <p:cNvPr id="10" name="直接连接符 9"/>
            <p:cNvCxnSpPr>
              <a:stCxn id="5" idx="0"/>
              <a:endCxn id="15" idx="2"/>
            </p:cNvCxnSpPr>
            <p:nvPr/>
          </p:nvCxnSpPr>
          <p:spPr>
            <a:xfrm flipV="1">
              <a:off x="2587406" y="4831080"/>
              <a:ext cx="732310" cy="426719"/>
            </a:xfrm>
            <a:prstGeom prst="line">
              <a:avLst/>
            </a:prstGeom>
          </p:spPr>
          <p:style>
            <a:lnRef idx="1">
              <a:schemeClr val="dk1"/>
            </a:lnRef>
            <a:fillRef idx="0">
              <a:schemeClr val="dk1"/>
            </a:fillRef>
            <a:effectRef idx="0">
              <a:schemeClr val="dk1"/>
            </a:effectRef>
            <a:fontRef idx="minor">
              <a:schemeClr val="tx1"/>
            </a:fontRef>
          </p:style>
        </p:cxnSp>
        <p:cxnSp>
          <p:nvCxnSpPr>
            <p:cNvPr id="11" name="直接连接符 10"/>
            <p:cNvCxnSpPr>
              <a:stCxn id="6" idx="0"/>
              <a:endCxn id="15" idx="2"/>
            </p:cNvCxnSpPr>
            <p:nvPr/>
          </p:nvCxnSpPr>
          <p:spPr>
            <a:xfrm flipH="1" flipV="1">
              <a:off x="3319716" y="4831080"/>
              <a:ext cx="793440" cy="411484"/>
            </a:xfrm>
            <a:prstGeom prst="line">
              <a:avLst/>
            </a:prstGeom>
          </p:spPr>
          <p:style>
            <a:lnRef idx="1">
              <a:schemeClr val="dk1"/>
            </a:lnRef>
            <a:fillRef idx="0">
              <a:schemeClr val="dk1"/>
            </a:fillRef>
            <a:effectRef idx="0">
              <a:schemeClr val="dk1"/>
            </a:effectRef>
            <a:fontRef idx="minor">
              <a:schemeClr val="tx1"/>
            </a:fontRef>
          </p:style>
        </p:cxnSp>
        <p:sp>
          <p:nvSpPr>
            <p:cNvPr id="64" name="文本框 63"/>
            <p:cNvSpPr txBox="1"/>
            <p:nvPr/>
          </p:nvSpPr>
          <p:spPr>
            <a:xfrm>
              <a:off x="171480" y="4766144"/>
              <a:ext cx="2307042" cy="379078"/>
            </a:xfrm>
            <a:prstGeom prst="rect">
              <a:avLst/>
            </a:prstGeom>
            <a:noFill/>
          </p:spPr>
          <p:txBody>
            <a:bodyPr wrap="none" rtlCol="0">
              <a:spAutoFit/>
            </a:bodyPr>
            <a:lstStyle/>
            <a:p>
              <a:pPr>
                <a:lnSpc>
                  <a:spcPct val="130000"/>
                </a:lnSpc>
              </a:pPr>
              <a:r>
                <a:rPr lang="en-US" altLang="zh-CN" sz="1600" dirty="0" smtClean="0">
                  <a:solidFill>
                    <a:schemeClr val="accent1">
                      <a:lumMod val="75000"/>
                    </a:schemeClr>
                  </a:solidFill>
                  <a:latin typeface="Arial" panose="020B0604020202020204" pitchFamily="34" charset="0"/>
                  <a:ea typeface="微软雅黑" panose="020B0503020204020204" pitchFamily="34" charset="-122"/>
                </a:rPr>
                <a:t>Meta-context clustering</a:t>
              </a:r>
              <a:endParaRPr lang="zh-CN" altLang="en-US" sz="1600" dirty="0" smtClean="0">
                <a:solidFill>
                  <a:schemeClr val="accent1">
                    <a:lumMod val="75000"/>
                  </a:schemeClr>
                </a:solidFill>
                <a:latin typeface="Arial" panose="020B0604020202020204" pitchFamily="34" charset="0"/>
                <a:ea typeface="微软雅黑" panose="020B0503020204020204" pitchFamily="34" charset="-122"/>
              </a:endParaRPr>
            </a:p>
          </p:txBody>
        </p:sp>
      </p:grpSp>
      <p:sp>
        <p:nvSpPr>
          <p:cNvPr id="65" name="文本框 64"/>
          <p:cNvSpPr txBox="1"/>
          <p:nvPr/>
        </p:nvSpPr>
        <p:spPr>
          <a:xfrm>
            <a:off x="211415" y="3230880"/>
            <a:ext cx="2226572" cy="379078"/>
          </a:xfrm>
          <a:prstGeom prst="rect">
            <a:avLst/>
          </a:prstGeom>
          <a:noFill/>
        </p:spPr>
        <p:txBody>
          <a:bodyPr wrap="none" rtlCol="0">
            <a:spAutoFit/>
          </a:bodyPr>
          <a:lstStyle/>
          <a:p>
            <a:pPr>
              <a:lnSpc>
                <a:spcPct val="130000"/>
              </a:lnSpc>
            </a:pPr>
            <a:r>
              <a:rPr lang="en-US" altLang="zh-CN" sz="1600" dirty="0" smtClean="0">
                <a:solidFill>
                  <a:schemeClr val="accent1">
                    <a:lumMod val="75000"/>
                  </a:schemeClr>
                </a:solidFill>
                <a:latin typeface="Arial" panose="020B0604020202020204" pitchFamily="34" charset="0"/>
                <a:ea typeface="微软雅黑" panose="020B0503020204020204" pitchFamily="34" charset="-122"/>
              </a:rPr>
              <a:t>Text-context clustering</a:t>
            </a:r>
            <a:endParaRPr lang="zh-CN" altLang="en-US" sz="1600" dirty="0" smtClean="0">
              <a:solidFill>
                <a:schemeClr val="accent1">
                  <a:lumMod val="75000"/>
                </a:schemeClr>
              </a:solidFill>
              <a:latin typeface="Arial" panose="020B0604020202020204" pitchFamily="34" charset="0"/>
              <a:ea typeface="微软雅黑" panose="020B0503020204020204" pitchFamily="34" charset="-122"/>
            </a:endParaRPr>
          </a:p>
        </p:txBody>
      </p:sp>
      <p:sp>
        <p:nvSpPr>
          <p:cNvPr id="66" name="文本框 65"/>
          <p:cNvSpPr txBox="1"/>
          <p:nvPr/>
        </p:nvSpPr>
        <p:spPr>
          <a:xfrm>
            <a:off x="220174" y="1645805"/>
            <a:ext cx="2518638" cy="379078"/>
          </a:xfrm>
          <a:prstGeom prst="rect">
            <a:avLst/>
          </a:prstGeom>
          <a:noFill/>
        </p:spPr>
        <p:txBody>
          <a:bodyPr wrap="none" rtlCol="0">
            <a:spAutoFit/>
          </a:bodyPr>
          <a:lstStyle/>
          <a:p>
            <a:pPr>
              <a:lnSpc>
                <a:spcPct val="130000"/>
              </a:lnSpc>
            </a:pPr>
            <a:r>
              <a:rPr lang="en-US" altLang="zh-CN" sz="1600" dirty="0" smtClean="0">
                <a:solidFill>
                  <a:schemeClr val="accent1">
                    <a:lumMod val="75000"/>
                  </a:schemeClr>
                </a:solidFill>
                <a:latin typeface="Arial" panose="020B0604020202020204" pitchFamily="34" charset="0"/>
                <a:ea typeface="微软雅黑" panose="020B0503020204020204" pitchFamily="34" charset="-122"/>
              </a:rPr>
              <a:t>Clustering with expansion</a:t>
            </a:r>
            <a:endParaRPr lang="zh-CN" altLang="en-US" sz="1600" dirty="0" smtClean="0">
              <a:solidFill>
                <a:schemeClr val="accent1">
                  <a:lumMod val="75000"/>
                </a:schemeClr>
              </a:solidFill>
              <a:latin typeface="Arial" panose="020B0604020202020204" pitchFamily="34" charset="0"/>
              <a:ea typeface="微软雅黑" panose="020B0503020204020204" pitchFamily="34" charset="-122"/>
            </a:endParaRPr>
          </a:p>
        </p:txBody>
      </p:sp>
      <p:grpSp>
        <p:nvGrpSpPr>
          <p:cNvPr id="96" name="组合 95"/>
          <p:cNvGrpSpPr/>
          <p:nvPr/>
        </p:nvGrpSpPr>
        <p:grpSpPr>
          <a:xfrm>
            <a:off x="220174" y="4008120"/>
            <a:ext cx="8405666" cy="1082039"/>
            <a:chOff x="189694" y="4175760"/>
            <a:chExt cx="8405666" cy="1082039"/>
          </a:xfrm>
        </p:grpSpPr>
        <p:cxnSp>
          <p:nvCxnSpPr>
            <p:cNvPr id="20" name="直接箭头连接符 19"/>
            <p:cNvCxnSpPr>
              <a:stCxn id="15" idx="0"/>
              <a:endCxn id="18" idx="2"/>
            </p:cNvCxnSpPr>
            <p:nvPr/>
          </p:nvCxnSpPr>
          <p:spPr>
            <a:xfrm flipH="1" flipV="1">
              <a:off x="3128879" y="4175760"/>
              <a:ext cx="190837" cy="35052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1" name="直接箭头连接符 40"/>
            <p:cNvCxnSpPr>
              <a:stCxn id="40" idx="0"/>
              <a:endCxn id="31" idx="2"/>
            </p:cNvCxnSpPr>
            <p:nvPr/>
          </p:nvCxnSpPr>
          <p:spPr>
            <a:xfrm flipV="1">
              <a:off x="5508596" y="4175760"/>
              <a:ext cx="1" cy="108203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3" name="直接箭头连接符 62"/>
            <p:cNvCxnSpPr>
              <a:stCxn id="62" idx="0"/>
              <a:endCxn id="16" idx="2"/>
            </p:cNvCxnSpPr>
            <p:nvPr/>
          </p:nvCxnSpPr>
          <p:spPr>
            <a:xfrm flipV="1">
              <a:off x="7623787" y="4175760"/>
              <a:ext cx="1" cy="106680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8" name="直接连接符 67"/>
            <p:cNvCxnSpPr>
              <a:stCxn id="71" idx="3"/>
            </p:cNvCxnSpPr>
            <p:nvPr/>
          </p:nvCxnSpPr>
          <p:spPr>
            <a:xfrm>
              <a:off x="2315597" y="4379876"/>
              <a:ext cx="6279763" cy="9244"/>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71" name="文本框 70"/>
            <p:cNvSpPr txBox="1"/>
            <p:nvPr/>
          </p:nvSpPr>
          <p:spPr>
            <a:xfrm>
              <a:off x="189694" y="4193671"/>
              <a:ext cx="2125903" cy="372410"/>
            </a:xfrm>
            <a:prstGeom prst="rect">
              <a:avLst/>
            </a:prstGeom>
            <a:noFill/>
          </p:spPr>
          <p:txBody>
            <a:bodyPr wrap="none" rtlCol="0">
              <a:spAutoFit/>
            </a:bodyPr>
            <a:lstStyle/>
            <a:p>
              <a:pPr>
                <a:lnSpc>
                  <a:spcPct val="130000"/>
                </a:lnSpc>
              </a:pPr>
              <a:r>
                <a:rPr lang="en-US" altLang="zh-CN" sz="1400" dirty="0" smtClean="0">
                  <a:latin typeface="Arial" panose="020B0604020202020204" pitchFamily="34" charset="0"/>
                  <a:ea typeface="微软雅黑" panose="020B0503020204020204" pitchFamily="34" charset="-122"/>
                </a:rPr>
                <a:t>Expand with text context</a:t>
              </a:r>
              <a:endParaRPr lang="zh-CN" altLang="en-US" sz="1400" dirty="0" smtClean="0">
                <a:latin typeface="Arial" panose="020B0604020202020204" pitchFamily="34" charset="0"/>
                <a:ea typeface="微软雅黑" panose="020B0503020204020204" pitchFamily="34" charset="-122"/>
              </a:endParaRPr>
            </a:p>
          </p:txBody>
        </p:sp>
      </p:grpSp>
      <p:grpSp>
        <p:nvGrpSpPr>
          <p:cNvPr id="98" name="组合 97"/>
          <p:cNvGrpSpPr/>
          <p:nvPr/>
        </p:nvGrpSpPr>
        <p:grpSpPr>
          <a:xfrm>
            <a:off x="201960" y="2491739"/>
            <a:ext cx="8423880" cy="1211581"/>
            <a:chOff x="171480" y="2659379"/>
            <a:chExt cx="8423880" cy="1211581"/>
          </a:xfrm>
        </p:grpSpPr>
        <p:cxnSp>
          <p:nvCxnSpPr>
            <p:cNvPr id="25" name="直接箭头连接符 24"/>
            <p:cNvCxnSpPr>
              <a:stCxn id="44" idx="0"/>
              <a:endCxn id="24" idx="2"/>
            </p:cNvCxnSpPr>
            <p:nvPr/>
          </p:nvCxnSpPr>
          <p:spPr>
            <a:xfrm flipH="1" flipV="1">
              <a:off x="4113155" y="2659379"/>
              <a:ext cx="1" cy="48006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57" name="直接连接符 56"/>
            <p:cNvCxnSpPr>
              <a:stCxn id="16" idx="0"/>
              <a:endCxn id="55" idx="2"/>
            </p:cNvCxnSpPr>
            <p:nvPr/>
          </p:nvCxnSpPr>
          <p:spPr>
            <a:xfrm flipV="1">
              <a:off x="7623788" y="2659379"/>
              <a:ext cx="1" cy="1211581"/>
            </a:xfrm>
            <a:prstGeom prst="line">
              <a:avLst/>
            </a:prstGeom>
            <a:ln>
              <a:headEnd type="none" w="med" len="med"/>
              <a:tailEnd type="triangle" w="med" len="med"/>
            </a:ln>
          </p:spPr>
          <p:style>
            <a:lnRef idx="1">
              <a:schemeClr val="dk1"/>
            </a:lnRef>
            <a:fillRef idx="0">
              <a:schemeClr val="dk1"/>
            </a:fillRef>
            <a:effectRef idx="0">
              <a:schemeClr val="dk1"/>
            </a:effectRef>
            <a:fontRef idx="minor">
              <a:schemeClr val="tx1"/>
            </a:fontRef>
          </p:style>
        </p:cxnSp>
        <p:cxnSp>
          <p:nvCxnSpPr>
            <p:cNvPr id="70" name="直接连接符 69"/>
            <p:cNvCxnSpPr/>
            <p:nvPr/>
          </p:nvCxnSpPr>
          <p:spPr>
            <a:xfrm flipV="1">
              <a:off x="2315597" y="2926080"/>
              <a:ext cx="6279763" cy="1905"/>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73" name="文本框 72"/>
            <p:cNvSpPr txBox="1"/>
            <p:nvPr/>
          </p:nvSpPr>
          <p:spPr>
            <a:xfrm>
              <a:off x="171480" y="2691467"/>
              <a:ext cx="1988045" cy="372410"/>
            </a:xfrm>
            <a:prstGeom prst="rect">
              <a:avLst/>
            </a:prstGeom>
            <a:noFill/>
          </p:spPr>
          <p:txBody>
            <a:bodyPr wrap="none" rtlCol="0">
              <a:spAutoFit/>
            </a:bodyPr>
            <a:lstStyle/>
            <a:p>
              <a:pPr>
                <a:lnSpc>
                  <a:spcPct val="130000"/>
                </a:lnSpc>
              </a:pPr>
              <a:r>
                <a:rPr lang="en-US" altLang="zh-CN" sz="1400" dirty="0" smtClean="0">
                  <a:latin typeface="Arial" panose="020B0604020202020204" pitchFamily="34" charset="0"/>
                  <a:ea typeface="微软雅黑" panose="020B0503020204020204" pitchFamily="34" charset="-122"/>
                </a:rPr>
                <a:t>Expand with Wikipedia</a:t>
              </a:r>
              <a:endParaRPr lang="zh-CN" altLang="en-US" sz="1400" dirty="0" smtClean="0">
                <a:latin typeface="Arial" panose="020B0604020202020204" pitchFamily="34" charset="0"/>
                <a:ea typeface="微软雅黑" panose="020B0503020204020204" pitchFamily="34" charset="-122"/>
              </a:endParaRPr>
            </a:p>
          </p:txBody>
        </p:sp>
      </p:grpSp>
      <p:sp>
        <p:nvSpPr>
          <p:cNvPr id="7" name="文本框 6"/>
          <p:cNvSpPr txBox="1"/>
          <p:nvPr/>
        </p:nvSpPr>
        <p:spPr>
          <a:xfrm>
            <a:off x="2187307" y="5822309"/>
            <a:ext cx="830677" cy="343235"/>
          </a:xfrm>
          <a:prstGeom prst="rect">
            <a:avLst/>
          </a:prstGeom>
          <a:noFill/>
        </p:spPr>
        <p:txBody>
          <a:bodyPr wrap="none" rtlCol="0">
            <a:spAutoFit/>
          </a:bodyPr>
          <a:lstStyle/>
          <a:p>
            <a:pPr>
              <a:lnSpc>
                <a:spcPct val="130000"/>
              </a:lnSpc>
            </a:pPr>
            <a:r>
              <a:rPr lang="en-US" altLang="zh-CN" sz="1400" dirty="0" smtClean="0">
                <a:latin typeface="Arial" panose="020B0604020202020204" pitchFamily="34" charset="0"/>
                <a:ea typeface="微软雅黑" panose="020B0503020204020204" pitchFamily="34" charset="-122"/>
              </a:rPr>
              <a:t>Image 1</a:t>
            </a:r>
            <a:endParaRPr lang="zh-CN" altLang="en-US" sz="1400" dirty="0" smtClean="0">
              <a:latin typeface="Arial" panose="020B0604020202020204" pitchFamily="34" charset="0"/>
              <a:ea typeface="微软雅黑" panose="020B0503020204020204" pitchFamily="34" charset="-122"/>
            </a:endParaRPr>
          </a:p>
        </p:txBody>
      </p:sp>
      <p:sp>
        <p:nvSpPr>
          <p:cNvPr id="8" name="文本框 7"/>
          <p:cNvSpPr txBox="1"/>
          <p:nvPr/>
        </p:nvSpPr>
        <p:spPr>
          <a:xfrm>
            <a:off x="3707231" y="5822311"/>
            <a:ext cx="830677" cy="343235"/>
          </a:xfrm>
          <a:prstGeom prst="rect">
            <a:avLst/>
          </a:prstGeom>
          <a:noFill/>
        </p:spPr>
        <p:txBody>
          <a:bodyPr wrap="none" rtlCol="0">
            <a:spAutoFit/>
          </a:bodyPr>
          <a:lstStyle/>
          <a:p>
            <a:pPr>
              <a:lnSpc>
                <a:spcPct val="130000"/>
              </a:lnSpc>
            </a:pPr>
            <a:r>
              <a:rPr lang="en-US" altLang="zh-CN" sz="1400" dirty="0" smtClean="0">
                <a:latin typeface="Arial" panose="020B0604020202020204" pitchFamily="34" charset="0"/>
                <a:ea typeface="微软雅黑" panose="020B0503020204020204" pitchFamily="34" charset="-122"/>
              </a:rPr>
              <a:t>Image 2</a:t>
            </a:r>
            <a:endParaRPr lang="zh-CN" altLang="en-US" sz="1400" dirty="0" smtClean="0">
              <a:latin typeface="Arial" panose="020B0604020202020204" pitchFamily="34" charset="0"/>
              <a:ea typeface="微软雅黑" panose="020B0503020204020204" pitchFamily="34" charset="-122"/>
            </a:endParaRPr>
          </a:p>
        </p:txBody>
      </p:sp>
      <p:sp>
        <p:nvSpPr>
          <p:cNvPr id="39" name="文本框 38"/>
          <p:cNvSpPr txBox="1"/>
          <p:nvPr/>
        </p:nvSpPr>
        <p:spPr>
          <a:xfrm>
            <a:off x="5108498" y="5822308"/>
            <a:ext cx="830677" cy="343235"/>
          </a:xfrm>
          <a:prstGeom prst="rect">
            <a:avLst/>
          </a:prstGeom>
          <a:noFill/>
        </p:spPr>
        <p:txBody>
          <a:bodyPr wrap="none" rtlCol="0">
            <a:spAutoFit/>
          </a:bodyPr>
          <a:lstStyle/>
          <a:p>
            <a:pPr>
              <a:lnSpc>
                <a:spcPct val="130000"/>
              </a:lnSpc>
            </a:pPr>
            <a:r>
              <a:rPr lang="en-US" altLang="zh-CN" sz="1400" dirty="0" smtClean="0">
                <a:latin typeface="Arial" panose="020B0604020202020204" pitchFamily="34" charset="0"/>
                <a:ea typeface="微软雅黑" panose="020B0503020204020204" pitchFamily="34" charset="-122"/>
              </a:rPr>
              <a:t>Image 3</a:t>
            </a:r>
            <a:endParaRPr lang="zh-CN" altLang="en-US" sz="1400" dirty="0" smtClean="0">
              <a:latin typeface="Arial" panose="020B0604020202020204" pitchFamily="34" charset="0"/>
              <a:ea typeface="微软雅黑" panose="020B0503020204020204" pitchFamily="34" charset="-122"/>
            </a:endParaRPr>
          </a:p>
        </p:txBody>
      </p:sp>
      <p:sp>
        <p:nvSpPr>
          <p:cNvPr id="61" name="文本框 60"/>
          <p:cNvSpPr txBox="1"/>
          <p:nvPr/>
        </p:nvSpPr>
        <p:spPr>
          <a:xfrm>
            <a:off x="7223688" y="5822330"/>
            <a:ext cx="830677" cy="372410"/>
          </a:xfrm>
          <a:prstGeom prst="rect">
            <a:avLst/>
          </a:prstGeom>
          <a:noFill/>
        </p:spPr>
        <p:txBody>
          <a:bodyPr wrap="none" rtlCol="0">
            <a:spAutoFit/>
          </a:bodyPr>
          <a:lstStyle/>
          <a:p>
            <a:pPr>
              <a:lnSpc>
                <a:spcPct val="130000"/>
              </a:lnSpc>
            </a:pPr>
            <a:r>
              <a:rPr lang="en-US" altLang="zh-CN" sz="1400" dirty="0" smtClean="0">
                <a:latin typeface="Arial" panose="020B0604020202020204" pitchFamily="34" charset="0"/>
                <a:ea typeface="微软雅黑" panose="020B0503020204020204" pitchFamily="34" charset="-122"/>
              </a:rPr>
              <a:t>Image 4</a:t>
            </a:r>
            <a:endParaRPr lang="zh-CN" altLang="en-US" sz="1400" dirty="0" smtClean="0">
              <a:latin typeface="Arial" panose="020B0604020202020204" pitchFamily="34" charset="0"/>
              <a:ea typeface="微软雅黑" panose="020B0503020204020204" pitchFamily="34" charset="-122"/>
            </a:endParaRPr>
          </a:p>
        </p:txBody>
      </p:sp>
      <p:grpSp>
        <p:nvGrpSpPr>
          <p:cNvPr id="99" name="组合 98"/>
          <p:cNvGrpSpPr/>
          <p:nvPr/>
        </p:nvGrpSpPr>
        <p:grpSpPr>
          <a:xfrm>
            <a:off x="220174" y="5379724"/>
            <a:ext cx="8405665" cy="442606"/>
            <a:chOff x="189694" y="5547364"/>
            <a:chExt cx="8405665" cy="442606"/>
          </a:xfrm>
        </p:grpSpPr>
        <p:cxnSp>
          <p:nvCxnSpPr>
            <p:cNvPr id="77" name="直接箭头连接符 76"/>
            <p:cNvCxnSpPr>
              <a:stCxn id="39" idx="0"/>
              <a:endCxn id="40" idx="2"/>
            </p:cNvCxnSpPr>
            <p:nvPr/>
          </p:nvCxnSpPr>
          <p:spPr>
            <a:xfrm flipH="1" flipV="1">
              <a:off x="5493356" y="5562599"/>
              <a:ext cx="1" cy="42734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79" name="直接箭头连接符 78"/>
            <p:cNvCxnSpPr>
              <a:stCxn id="61" idx="0"/>
              <a:endCxn id="62" idx="2"/>
            </p:cNvCxnSpPr>
            <p:nvPr/>
          </p:nvCxnSpPr>
          <p:spPr>
            <a:xfrm flipV="1">
              <a:off x="7623787" y="5547364"/>
              <a:ext cx="0" cy="44260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84" name="直接箭头连接符 83"/>
            <p:cNvCxnSpPr>
              <a:stCxn id="8" idx="0"/>
              <a:endCxn id="6" idx="2"/>
            </p:cNvCxnSpPr>
            <p:nvPr/>
          </p:nvCxnSpPr>
          <p:spPr>
            <a:xfrm flipV="1">
              <a:off x="4107330" y="5577844"/>
              <a:ext cx="5826" cy="41210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88" name="直接箭头连接符 87"/>
            <p:cNvCxnSpPr>
              <a:stCxn id="7" idx="0"/>
              <a:endCxn id="5" idx="2"/>
            </p:cNvCxnSpPr>
            <p:nvPr/>
          </p:nvCxnSpPr>
          <p:spPr>
            <a:xfrm flipV="1">
              <a:off x="2587406" y="5562599"/>
              <a:ext cx="0" cy="42735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92" name="直接连接符 91"/>
            <p:cNvCxnSpPr/>
            <p:nvPr/>
          </p:nvCxnSpPr>
          <p:spPr>
            <a:xfrm>
              <a:off x="2315596" y="5814357"/>
              <a:ext cx="6279763" cy="9244"/>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93" name="文本框 92"/>
            <p:cNvSpPr txBox="1"/>
            <p:nvPr/>
          </p:nvSpPr>
          <p:spPr>
            <a:xfrm>
              <a:off x="189694" y="5608953"/>
              <a:ext cx="2144883" cy="372410"/>
            </a:xfrm>
            <a:prstGeom prst="rect">
              <a:avLst/>
            </a:prstGeom>
            <a:noFill/>
          </p:spPr>
          <p:txBody>
            <a:bodyPr wrap="none" rtlCol="0">
              <a:spAutoFit/>
            </a:bodyPr>
            <a:lstStyle/>
            <a:p>
              <a:pPr>
                <a:lnSpc>
                  <a:spcPct val="130000"/>
                </a:lnSpc>
              </a:pPr>
              <a:r>
                <a:rPr lang="en-US" altLang="zh-CN" sz="1400" dirty="0">
                  <a:latin typeface="Arial" panose="020B0604020202020204" pitchFamily="34" charset="0"/>
                  <a:ea typeface="微软雅黑" panose="020B0503020204020204" pitchFamily="34" charset="-122"/>
                </a:rPr>
                <a:t>V</a:t>
              </a:r>
              <a:r>
                <a:rPr lang="en-US" altLang="zh-CN" sz="1400" dirty="0" smtClean="0">
                  <a:latin typeface="Arial" panose="020B0604020202020204" pitchFamily="34" charset="0"/>
                  <a:ea typeface="微软雅黑" panose="020B0503020204020204" pitchFamily="34" charset="-122"/>
                </a:rPr>
                <a:t>ector with meta-context</a:t>
              </a:r>
              <a:endParaRPr lang="zh-CN" altLang="en-US" sz="1400" dirty="0" smtClean="0">
                <a:latin typeface="Arial" panose="020B0604020202020204" pitchFamily="34" charset="0"/>
                <a:ea typeface="微软雅黑" panose="020B0503020204020204" pitchFamily="34" charset="-122"/>
              </a:endParaRPr>
            </a:p>
          </p:txBody>
        </p:sp>
      </p:grpSp>
      <p:pic>
        <p:nvPicPr>
          <p:cNvPr id="9" name="音频 8">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318500" y="6032500"/>
            <a:ext cx="609600" cy="609600"/>
          </a:xfrm>
          <a:prstGeom prst="rect">
            <a:avLst/>
          </a:prstGeom>
        </p:spPr>
      </p:pic>
    </p:spTree>
    <p:custDataLst>
      <p:tags r:id="rId1"/>
    </p:custDataLst>
    <p:extLst>
      <p:ext uri="{BB962C8B-B14F-4D97-AF65-F5344CB8AC3E}">
        <p14:creationId xmlns:p14="http://schemas.microsoft.com/office/powerpoint/2010/main" val="1567523755"/>
      </p:ext>
    </p:extLst>
  </p:cSld>
  <p:clrMapOvr>
    <a:masterClrMapping/>
  </p:clrMapOvr>
  <mc:AlternateContent xmlns:mc="http://schemas.openxmlformats.org/markup-compatibility/2006">
    <mc:Choice xmlns:p14="http://schemas.microsoft.com/office/powerpoint/2010/main" Requires="p14">
      <p:transition spd="slow" p14:dur="2000" advTm="85275"/>
    </mc:Choice>
    <mc:Fallback>
      <p:transition spd="slow" advTm="852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par>
                    <p:cTn id="7" fill="hold">
                      <p:stCondLst>
                        <p:cond delay="indefinite"/>
                      </p:stCondLst>
                      <p:childTnLst>
                        <p:par>
                          <p:cTn id="8" fill="hold">
                            <p:stCondLst>
                              <p:cond delay="0"/>
                            </p:stCondLst>
                            <p:childTnLst>
                              <p:par>
                                <p:cTn id="9" presetID="22" presetClass="entr" presetSubtype="4" fill="hold" nodeType="clickEffect">
                                  <p:stCondLst>
                                    <p:cond delay="0"/>
                                  </p:stCondLst>
                                  <p:childTnLst>
                                    <p:set>
                                      <p:cBhvr>
                                        <p:cTn id="10" dur="1" fill="hold">
                                          <p:stCondLst>
                                            <p:cond delay="0"/>
                                          </p:stCondLst>
                                        </p:cTn>
                                        <p:tgtEl>
                                          <p:spTgt spid="99"/>
                                        </p:tgtEl>
                                        <p:attrNameLst>
                                          <p:attrName>style.visibility</p:attrName>
                                        </p:attrNameLst>
                                      </p:cBhvr>
                                      <p:to>
                                        <p:strVal val="visible"/>
                                      </p:to>
                                    </p:set>
                                    <p:animEffect transition="in" filter="wipe(down)">
                                      <p:cBhvr>
                                        <p:cTn id="11" dur="500"/>
                                        <p:tgtEl>
                                          <p:spTgt spid="99"/>
                                        </p:tgtEl>
                                      </p:cBhvr>
                                    </p:animEffect>
                                  </p:childTnLst>
                                </p:cTn>
                              </p:par>
                            </p:childTnLst>
                          </p:cTn>
                        </p:par>
                        <p:par>
                          <p:cTn id="12" fill="hold">
                            <p:stCondLst>
                              <p:cond delay="500"/>
                            </p:stCondLst>
                            <p:childTnLst>
                              <p:par>
                                <p:cTn id="13" presetID="22" presetClass="entr" presetSubtype="4" fill="hold" nodeType="afterEffect">
                                  <p:stCondLst>
                                    <p:cond delay="0"/>
                                  </p:stCondLst>
                                  <p:childTnLst>
                                    <p:set>
                                      <p:cBhvr>
                                        <p:cTn id="14" dur="1" fill="hold">
                                          <p:stCondLst>
                                            <p:cond delay="0"/>
                                          </p:stCondLst>
                                        </p:cTn>
                                        <p:tgtEl>
                                          <p:spTgt spid="62"/>
                                        </p:tgtEl>
                                        <p:attrNameLst>
                                          <p:attrName>style.visibility</p:attrName>
                                        </p:attrNameLst>
                                      </p:cBhvr>
                                      <p:to>
                                        <p:strVal val="visible"/>
                                      </p:to>
                                    </p:set>
                                    <p:animEffect transition="in" filter="wipe(down)">
                                      <p:cBhvr>
                                        <p:cTn id="15" dur="500"/>
                                        <p:tgtEl>
                                          <p:spTgt spid="62"/>
                                        </p:tgtEl>
                                      </p:cBhvr>
                                    </p:animEffect>
                                  </p:childTnLst>
                                </p:cTn>
                              </p:par>
                              <p:par>
                                <p:cTn id="16" presetID="22" presetClass="entr" presetSubtype="4" fill="hold" nodeType="withEffect">
                                  <p:stCondLst>
                                    <p:cond delay="0"/>
                                  </p:stCondLst>
                                  <p:childTnLst>
                                    <p:set>
                                      <p:cBhvr>
                                        <p:cTn id="17" dur="1" fill="hold">
                                          <p:stCondLst>
                                            <p:cond delay="0"/>
                                          </p:stCondLst>
                                        </p:cTn>
                                        <p:tgtEl>
                                          <p:spTgt spid="40"/>
                                        </p:tgtEl>
                                        <p:attrNameLst>
                                          <p:attrName>style.visibility</p:attrName>
                                        </p:attrNameLst>
                                      </p:cBhvr>
                                      <p:to>
                                        <p:strVal val="visible"/>
                                      </p:to>
                                    </p:set>
                                    <p:animEffect transition="in" filter="wipe(down)">
                                      <p:cBhvr>
                                        <p:cTn id="18" dur="500"/>
                                        <p:tgtEl>
                                          <p:spTgt spid="40"/>
                                        </p:tgtEl>
                                      </p:cBhvr>
                                    </p:animEffect>
                                  </p:childTnLst>
                                </p:cTn>
                              </p:par>
                              <p:par>
                                <p:cTn id="19" presetID="22" presetClass="entr" presetSubtype="4" fill="hold" nodeType="with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wipe(down)">
                                      <p:cBhvr>
                                        <p:cTn id="21" dur="500"/>
                                        <p:tgtEl>
                                          <p:spTgt spid="6"/>
                                        </p:tgtEl>
                                      </p:cBhvr>
                                    </p:animEffect>
                                  </p:childTnLst>
                                </p:cTn>
                              </p:par>
                              <p:par>
                                <p:cTn id="22" presetID="22" presetClass="entr" presetSubtype="4" fill="hold" nodeType="with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wipe(down)">
                                      <p:cBhvr>
                                        <p:cTn id="24" dur="500"/>
                                        <p:tgtEl>
                                          <p:spTgt spid="5"/>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4" fill="hold" nodeType="clickEffect">
                                  <p:stCondLst>
                                    <p:cond delay="0"/>
                                  </p:stCondLst>
                                  <p:childTnLst>
                                    <p:set>
                                      <p:cBhvr>
                                        <p:cTn id="28" dur="1" fill="hold">
                                          <p:stCondLst>
                                            <p:cond delay="0"/>
                                          </p:stCondLst>
                                        </p:cTn>
                                        <p:tgtEl>
                                          <p:spTgt spid="95"/>
                                        </p:tgtEl>
                                        <p:attrNameLst>
                                          <p:attrName>style.visibility</p:attrName>
                                        </p:attrNameLst>
                                      </p:cBhvr>
                                      <p:to>
                                        <p:strVal val="visible"/>
                                      </p:to>
                                    </p:set>
                                    <p:animEffect transition="in" filter="wipe(down)">
                                      <p:cBhvr>
                                        <p:cTn id="29" dur="500"/>
                                        <p:tgtEl>
                                          <p:spTgt spid="95"/>
                                        </p:tgtEl>
                                      </p:cBhvr>
                                    </p:animEffect>
                                  </p:childTnLst>
                                </p:cTn>
                              </p:par>
                            </p:childTnLst>
                          </p:cTn>
                        </p:par>
                        <p:par>
                          <p:cTn id="30" fill="hold">
                            <p:stCondLst>
                              <p:cond delay="500"/>
                            </p:stCondLst>
                            <p:childTnLst>
                              <p:par>
                                <p:cTn id="31" presetID="22" presetClass="entr" presetSubtype="4" fill="hold" nodeType="afterEffect">
                                  <p:stCondLst>
                                    <p:cond delay="0"/>
                                  </p:stCondLst>
                                  <p:childTnLst>
                                    <p:set>
                                      <p:cBhvr>
                                        <p:cTn id="32" dur="1" fill="hold">
                                          <p:stCondLst>
                                            <p:cond delay="0"/>
                                          </p:stCondLst>
                                        </p:cTn>
                                        <p:tgtEl>
                                          <p:spTgt spid="15"/>
                                        </p:tgtEl>
                                        <p:attrNameLst>
                                          <p:attrName>style.visibility</p:attrName>
                                        </p:attrNameLst>
                                      </p:cBhvr>
                                      <p:to>
                                        <p:strVal val="visible"/>
                                      </p:to>
                                    </p:set>
                                    <p:animEffect transition="in" filter="wipe(down)">
                                      <p:cBhvr>
                                        <p:cTn id="33" dur="500"/>
                                        <p:tgtEl>
                                          <p:spTgt spid="15"/>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4" fill="hold" nodeType="clickEffect">
                                  <p:stCondLst>
                                    <p:cond delay="0"/>
                                  </p:stCondLst>
                                  <p:childTnLst>
                                    <p:set>
                                      <p:cBhvr>
                                        <p:cTn id="37" dur="1" fill="hold">
                                          <p:stCondLst>
                                            <p:cond delay="0"/>
                                          </p:stCondLst>
                                        </p:cTn>
                                        <p:tgtEl>
                                          <p:spTgt spid="96"/>
                                        </p:tgtEl>
                                        <p:attrNameLst>
                                          <p:attrName>style.visibility</p:attrName>
                                        </p:attrNameLst>
                                      </p:cBhvr>
                                      <p:to>
                                        <p:strVal val="visible"/>
                                      </p:to>
                                    </p:set>
                                    <p:animEffect transition="in" filter="wipe(down)">
                                      <p:cBhvr>
                                        <p:cTn id="38" dur="500"/>
                                        <p:tgtEl>
                                          <p:spTgt spid="96"/>
                                        </p:tgtEl>
                                      </p:cBhvr>
                                    </p:animEffect>
                                  </p:childTnLst>
                                </p:cTn>
                              </p:par>
                            </p:childTnLst>
                          </p:cTn>
                        </p:par>
                        <p:par>
                          <p:cTn id="39" fill="hold">
                            <p:stCondLst>
                              <p:cond delay="500"/>
                            </p:stCondLst>
                            <p:childTnLst>
                              <p:par>
                                <p:cTn id="40" presetID="22" presetClass="entr" presetSubtype="4" fill="hold" nodeType="afterEffect">
                                  <p:stCondLst>
                                    <p:cond delay="0"/>
                                  </p:stCondLst>
                                  <p:childTnLst>
                                    <p:set>
                                      <p:cBhvr>
                                        <p:cTn id="41" dur="1" fill="hold">
                                          <p:stCondLst>
                                            <p:cond delay="0"/>
                                          </p:stCondLst>
                                        </p:cTn>
                                        <p:tgtEl>
                                          <p:spTgt spid="31"/>
                                        </p:tgtEl>
                                        <p:attrNameLst>
                                          <p:attrName>style.visibility</p:attrName>
                                        </p:attrNameLst>
                                      </p:cBhvr>
                                      <p:to>
                                        <p:strVal val="visible"/>
                                      </p:to>
                                    </p:set>
                                    <p:animEffect transition="in" filter="wipe(down)">
                                      <p:cBhvr>
                                        <p:cTn id="42" dur="500"/>
                                        <p:tgtEl>
                                          <p:spTgt spid="31"/>
                                        </p:tgtEl>
                                      </p:cBhvr>
                                    </p:animEffect>
                                  </p:childTnLst>
                                </p:cTn>
                              </p:par>
                              <p:par>
                                <p:cTn id="43" presetID="22" presetClass="entr" presetSubtype="4" fill="hold" nodeType="withEffect">
                                  <p:stCondLst>
                                    <p:cond delay="0"/>
                                  </p:stCondLst>
                                  <p:childTnLst>
                                    <p:set>
                                      <p:cBhvr>
                                        <p:cTn id="44" dur="1" fill="hold">
                                          <p:stCondLst>
                                            <p:cond delay="0"/>
                                          </p:stCondLst>
                                        </p:cTn>
                                        <p:tgtEl>
                                          <p:spTgt spid="18"/>
                                        </p:tgtEl>
                                        <p:attrNameLst>
                                          <p:attrName>style.visibility</p:attrName>
                                        </p:attrNameLst>
                                      </p:cBhvr>
                                      <p:to>
                                        <p:strVal val="visible"/>
                                      </p:to>
                                    </p:set>
                                    <p:animEffect transition="in" filter="wipe(down)">
                                      <p:cBhvr>
                                        <p:cTn id="45" dur="500"/>
                                        <p:tgtEl>
                                          <p:spTgt spid="18"/>
                                        </p:tgtEl>
                                      </p:cBhvr>
                                    </p:animEffect>
                                  </p:childTnLst>
                                </p:cTn>
                              </p:par>
                              <p:par>
                                <p:cTn id="46" presetID="22" presetClass="entr" presetSubtype="4" fill="hold" nodeType="withEffect">
                                  <p:stCondLst>
                                    <p:cond delay="0"/>
                                  </p:stCondLst>
                                  <p:childTnLst>
                                    <p:set>
                                      <p:cBhvr>
                                        <p:cTn id="47" dur="1" fill="hold">
                                          <p:stCondLst>
                                            <p:cond delay="0"/>
                                          </p:stCondLst>
                                        </p:cTn>
                                        <p:tgtEl>
                                          <p:spTgt spid="16"/>
                                        </p:tgtEl>
                                        <p:attrNameLst>
                                          <p:attrName>style.visibility</p:attrName>
                                        </p:attrNameLst>
                                      </p:cBhvr>
                                      <p:to>
                                        <p:strVal val="visible"/>
                                      </p:to>
                                    </p:set>
                                    <p:animEffect transition="in" filter="wipe(down)">
                                      <p:cBhvr>
                                        <p:cTn id="48" dur="500"/>
                                        <p:tgtEl>
                                          <p:spTgt spid="16"/>
                                        </p:tgtEl>
                                      </p:cBhvr>
                                    </p:animEffect>
                                  </p:childTnLst>
                                </p:cTn>
                              </p:par>
                            </p:childTnLst>
                          </p:cTn>
                        </p:par>
                      </p:childTnLst>
                    </p:cTn>
                  </p:par>
                  <p:par>
                    <p:cTn id="49" fill="hold">
                      <p:stCondLst>
                        <p:cond delay="indefinite"/>
                      </p:stCondLst>
                      <p:childTnLst>
                        <p:par>
                          <p:cTn id="50" fill="hold">
                            <p:stCondLst>
                              <p:cond delay="0"/>
                            </p:stCondLst>
                            <p:childTnLst>
                              <p:par>
                                <p:cTn id="51" presetID="22" presetClass="entr" presetSubtype="4" fill="hold" nodeType="clickEffect">
                                  <p:stCondLst>
                                    <p:cond delay="0"/>
                                  </p:stCondLst>
                                  <p:childTnLst>
                                    <p:set>
                                      <p:cBhvr>
                                        <p:cTn id="52" dur="1" fill="hold">
                                          <p:stCondLst>
                                            <p:cond delay="0"/>
                                          </p:stCondLst>
                                        </p:cTn>
                                        <p:tgtEl>
                                          <p:spTgt spid="33"/>
                                        </p:tgtEl>
                                        <p:attrNameLst>
                                          <p:attrName>style.visibility</p:attrName>
                                        </p:attrNameLst>
                                      </p:cBhvr>
                                      <p:to>
                                        <p:strVal val="visible"/>
                                      </p:to>
                                    </p:set>
                                    <p:animEffect transition="in" filter="wipe(down)">
                                      <p:cBhvr>
                                        <p:cTn id="53" dur="500"/>
                                        <p:tgtEl>
                                          <p:spTgt spid="33"/>
                                        </p:tgtEl>
                                      </p:cBhvr>
                                    </p:animEffect>
                                  </p:childTnLst>
                                </p:cTn>
                              </p:par>
                              <p:par>
                                <p:cTn id="54" presetID="22" presetClass="entr" presetSubtype="4" fill="hold" nodeType="withEffect">
                                  <p:stCondLst>
                                    <p:cond delay="0"/>
                                  </p:stCondLst>
                                  <p:childTnLst>
                                    <p:set>
                                      <p:cBhvr>
                                        <p:cTn id="55" dur="1" fill="hold">
                                          <p:stCondLst>
                                            <p:cond delay="0"/>
                                          </p:stCondLst>
                                        </p:cTn>
                                        <p:tgtEl>
                                          <p:spTgt spid="36"/>
                                        </p:tgtEl>
                                        <p:attrNameLst>
                                          <p:attrName>style.visibility</p:attrName>
                                        </p:attrNameLst>
                                      </p:cBhvr>
                                      <p:to>
                                        <p:strVal val="visible"/>
                                      </p:to>
                                    </p:set>
                                    <p:animEffect transition="in" filter="wipe(down)">
                                      <p:cBhvr>
                                        <p:cTn id="56" dur="500"/>
                                        <p:tgtEl>
                                          <p:spTgt spid="36"/>
                                        </p:tgtEl>
                                      </p:cBhvr>
                                    </p:animEffect>
                                  </p:childTnLst>
                                </p:cTn>
                              </p:par>
                              <p:par>
                                <p:cTn id="57" presetID="22" presetClass="entr" presetSubtype="4" fill="hold" grpId="0" nodeType="withEffect">
                                  <p:stCondLst>
                                    <p:cond delay="0"/>
                                  </p:stCondLst>
                                  <p:childTnLst>
                                    <p:set>
                                      <p:cBhvr>
                                        <p:cTn id="58" dur="1" fill="hold">
                                          <p:stCondLst>
                                            <p:cond delay="0"/>
                                          </p:stCondLst>
                                        </p:cTn>
                                        <p:tgtEl>
                                          <p:spTgt spid="65"/>
                                        </p:tgtEl>
                                        <p:attrNameLst>
                                          <p:attrName>style.visibility</p:attrName>
                                        </p:attrNameLst>
                                      </p:cBhvr>
                                      <p:to>
                                        <p:strVal val="visible"/>
                                      </p:to>
                                    </p:set>
                                    <p:animEffect transition="in" filter="wipe(down)">
                                      <p:cBhvr>
                                        <p:cTn id="59" dur="500"/>
                                        <p:tgtEl>
                                          <p:spTgt spid="65"/>
                                        </p:tgtEl>
                                      </p:cBhvr>
                                    </p:animEffect>
                                  </p:childTnLst>
                                </p:cTn>
                              </p:par>
                            </p:childTnLst>
                          </p:cTn>
                        </p:par>
                        <p:par>
                          <p:cTn id="60" fill="hold">
                            <p:stCondLst>
                              <p:cond delay="500"/>
                            </p:stCondLst>
                            <p:childTnLst>
                              <p:par>
                                <p:cTn id="61" presetID="22" presetClass="entr" presetSubtype="4" fill="hold" nodeType="afterEffect">
                                  <p:stCondLst>
                                    <p:cond delay="0"/>
                                  </p:stCondLst>
                                  <p:childTnLst>
                                    <p:set>
                                      <p:cBhvr>
                                        <p:cTn id="62" dur="1" fill="hold">
                                          <p:stCondLst>
                                            <p:cond delay="0"/>
                                          </p:stCondLst>
                                        </p:cTn>
                                        <p:tgtEl>
                                          <p:spTgt spid="44"/>
                                        </p:tgtEl>
                                        <p:attrNameLst>
                                          <p:attrName>style.visibility</p:attrName>
                                        </p:attrNameLst>
                                      </p:cBhvr>
                                      <p:to>
                                        <p:strVal val="visible"/>
                                      </p:to>
                                    </p:set>
                                    <p:animEffect transition="in" filter="wipe(down)">
                                      <p:cBhvr>
                                        <p:cTn id="63" dur="500"/>
                                        <p:tgtEl>
                                          <p:spTgt spid="44"/>
                                        </p:tgtEl>
                                      </p:cBhvr>
                                    </p:animEffect>
                                  </p:childTnLst>
                                </p:cTn>
                              </p:par>
                            </p:childTnLst>
                          </p:cTn>
                        </p:par>
                      </p:childTnLst>
                    </p:cTn>
                  </p:par>
                  <p:par>
                    <p:cTn id="64" fill="hold">
                      <p:stCondLst>
                        <p:cond delay="indefinite"/>
                      </p:stCondLst>
                      <p:childTnLst>
                        <p:par>
                          <p:cTn id="65" fill="hold">
                            <p:stCondLst>
                              <p:cond delay="0"/>
                            </p:stCondLst>
                            <p:childTnLst>
                              <p:par>
                                <p:cTn id="66" presetID="22" presetClass="entr" presetSubtype="4" fill="hold" nodeType="clickEffect">
                                  <p:stCondLst>
                                    <p:cond delay="0"/>
                                  </p:stCondLst>
                                  <p:childTnLst>
                                    <p:set>
                                      <p:cBhvr>
                                        <p:cTn id="67" dur="1" fill="hold">
                                          <p:stCondLst>
                                            <p:cond delay="0"/>
                                          </p:stCondLst>
                                        </p:cTn>
                                        <p:tgtEl>
                                          <p:spTgt spid="98"/>
                                        </p:tgtEl>
                                        <p:attrNameLst>
                                          <p:attrName>style.visibility</p:attrName>
                                        </p:attrNameLst>
                                      </p:cBhvr>
                                      <p:to>
                                        <p:strVal val="visible"/>
                                      </p:to>
                                    </p:set>
                                    <p:animEffect transition="in" filter="wipe(down)">
                                      <p:cBhvr>
                                        <p:cTn id="68" dur="500"/>
                                        <p:tgtEl>
                                          <p:spTgt spid="98"/>
                                        </p:tgtEl>
                                      </p:cBhvr>
                                    </p:animEffect>
                                  </p:childTnLst>
                                </p:cTn>
                              </p:par>
                            </p:childTnLst>
                          </p:cTn>
                        </p:par>
                        <p:par>
                          <p:cTn id="69" fill="hold">
                            <p:stCondLst>
                              <p:cond delay="500"/>
                            </p:stCondLst>
                            <p:childTnLst>
                              <p:par>
                                <p:cTn id="70" presetID="22" presetClass="entr" presetSubtype="4" fill="hold" nodeType="afterEffect">
                                  <p:stCondLst>
                                    <p:cond delay="0"/>
                                  </p:stCondLst>
                                  <p:childTnLst>
                                    <p:set>
                                      <p:cBhvr>
                                        <p:cTn id="71" dur="1" fill="hold">
                                          <p:stCondLst>
                                            <p:cond delay="0"/>
                                          </p:stCondLst>
                                        </p:cTn>
                                        <p:tgtEl>
                                          <p:spTgt spid="24"/>
                                        </p:tgtEl>
                                        <p:attrNameLst>
                                          <p:attrName>style.visibility</p:attrName>
                                        </p:attrNameLst>
                                      </p:cBhvr>
                                      <p:to>
                                        <p:strVal val="visible"/>
                                      </p:to>
                                    </p:set>
                                    <p:animEffect transition="in" filter="wipe(down)">
                                      <p:cBhvr>
                                        <p:cTn id="72" dur="500"/>
                                        <p:tgtEl>
                                          <p:spTgt spid="24"/>
                                        </p:tgtEl>
                                      </p:cBhvr>
                                    </p:animEffect>
                                  </p:childTnLst>
                                </p:cTn>
                              </p:par>
                              <p:par>
                                <p:cTn id="73" presetID="22" presetClass="entr" presetSubtype="4" fill="hold" nodeType="withEffect">
                                  <p:stCondLst>
                                    <p:cond delay="0"/>
                                  </p:stCondLst>
                                  <p:childTnLst>
                                    <p:set>
                                      <p:cBhvr>
                                        <p:cTn id="74" dur="1" fill="hold">
                                          <p:stCondLst>
                                            <p:cond delay="0"/>
                                          </p:stCondLst>
                                        </p:cTn>
                                        <p:tgtEl>
                                          <p:spTgt spid="55"/>
                                        </p:tgtEl>
                                        <p:attrNameLst>
                                          <p:attrName>style.visibility</p:attrName>
                                        </p:attrNameLst>
                                      </p:cBhvr>
                                      <p:to>
                                        <p:strVal val="visible"/>
                                      </p:to>
                                    </p:set>
                                    <p:animEffect transition="in" filter="wipe(down)">
                                      <p:cBhvr>
                                        <p:cTn id="75" dur="500"/>
                                        <p:tgtEl>
                                          <p:spTgt spid="55"/>
                                        </p:tgtEl>
                                      </p:cBhvr>
                                    </p:animEffect>
                                  </p:childTnLst>
                                </p:cTn>
                              </p:par>
                            </p:childTnLst>
                          </p:cTn>
                        </p:par>
                      </p:childTnLst>
                    </p:cTn>
                  </p:par>
                  <p:par>
                    <p:cTn id="76" fill="hold">
                      <p:stCondLst>
                        <p:cond delay="indefinite"/>
                      </p:stCondLst>
                      <p:childTnLst>
                        <p:par>
                          <p:cTn id="77" fill="hold">
                            <p:stCondLst>
                              <p:cond delay="0"/>
                            </p:stCondLst>
                            <p:childTnLst>
                              <p:par>
                                <p:cTn id="78" presetID="22" presetClass="entr" presetSubtype="4" fill="hold" nodeType="clickEffect">
                                  <p:stCondLst>
                                    <p:cond delay="0"/>
                                  </p:stCondLst>
                                  <p:childTnLst>
                                    <p:set>
                                      <p:cBhvr>
                                        <p:cTn id="79" dur="1" fill="hold">
                                          <p:stCondLst>
                                            <p:cond delay="0"/>
                                          </p:stCondLst>
                                        </p:cTn>
                                        <p:tgtEl>
                                          <p:spTgt spid="46"/>
                                        </p:tgtEl>
                                        <p:attrNameLst>
                                          <p:attrName>style.visibility</p:attrName>
                                        </p:attrNameLst>
                                      </p:cBhvr>
                                      <p:to>
                                        <p:strVal val="visible"/>
                                      </p:to>
                                    </p:set>
                                    <p:animEffect transition="in" filter="wipe(down)">
                                      <p:cBhvr>
                                        <p:cTn id="80" dur="500"/>
                                        <p:tgtEl>
                                          <p:spTgt spid="46"/>
                                        </p:tgtEl>
                                      </p:cBhvr>
                                    </p:animEffect>
                                  </p:childTnLst>
                                </p:cTn>
                              </p:par>
                              <p:par>
                                <p:cTn id="81" presetID="22" presetClass="entr" presetSubtype="4" fill="hold" nodeType="withEffect">
                                  <p:stCondLst>
                                    <p:cond delay="0"/>
                                  </p:stCondLst>
                                  <p:childTnLst>
                                    <p:set>
                                      <p:cBhvr>
                                        <p:cTn id="82" dur="1" fill="hold">
                                          <p:stCondLst>
                                            <p:cond delay="0"/>
                                          </p:stCondLst>
                                        </p:cTn>
                                        <p:tgtEl>
                                          <p:spTgt spid="43"/>
                                        </p:tgtEl>
                                        <p:attrNameLst>
                                          <p:attrName>style.visibility</p:attrName>
                                        </p:attrNameLst>
                                      </p:cBhvr>
                                      <p:to>
                                        <p:strVal val="visible"/>
                                      </p:to>
                                    </p:set>
                                    <p:animEffect transition="in" filter="wipe(down)">
                                      <p:cBhvr>
                                        <p:cTn id="83" dur="500"/>
                                        <p:tgtEl>
                                          <p:spTgt spid="43"/>
                                        </p:tgtEl>
                                      </p:cBhvr>
                                    </p:animEffect>
                                  </p:childTnLst>
                                </p:cTn>
                              </p:par>
                              <p:par>
                                <p:cTn id="84" presetID="22" presetClass="entr" presetSubtype="4" fill="hold" grpId="0" nodeType="withEffect">
                                  <p:stCondLst>
                                    <p:cond delay="0"/>
                                  </p:stCondLst>
                                  <p:childTnLst>
                                    <p:set>
                                      <p:cBhvr>
                                        <p:cTn id="85" dur="1" fill="hold">
                                          <p:stCondLst>
                                            <p:cond delay="0"/>
                                          </p:stCondLst>
                                        </p:cTn>
                                        <p:tgtEl>
                                          <p:spTgt spid="66"/>
                                        </p:tgtEl>
                                        <p:attrNameLst>
                                          <p:attrName>style.visibility</p:attrName>
                                        </p:attrNameLst>
                                      </p:cBhvr>
                                      <p:to>
                                        <p:strVal val="visible"/>
                                      </p:to>
                                    </p:set>
                                    <p:animEffect transition="in" filter="wipe(down)">
                                      <p:cBhvr>
                                        <p:cTn id="86" dur="500"/>
                                        <p:tgtEl>
                                          <p:spTgt spid="66"/>
                                        </p:tgtEl>
                                      </p:cBhvr>
                                    </p:animEffect>
                                  </p:childTnLst>
                                </p:cTn>
                              </p:par>
                            </p:childTnLst>
                          </p:cTn>
                        </p:par>
                        <p:par>
                          <p:cTn id="87" fill="hold">
                            <p:stCondLst>
                              <p:cond delay="500"/>
                            </p:stCondLst>
                            <p:childTnLst>
                              <p:par>
                                <p:cTn id="88" presetID="22" presetClass="entr" presetSubtype="4" fill="hold" nodeType="afterEffect">
                                  <p:stCondLst>
                                    <p:cond delay="0"/>
                                  </p:stCondLst>
                                  <p:childTnLst>
                                    <p:set>
                                      <p:cBhvr>
                                        <p:cTn id="89" dur="1" fill="hold">
                                          <p:stCondLst>
                                            <p:cond delay="0"/>
                                          </p:stCondLst>
                                        </p:cTn>
                                        <p:tgtEl>
                                          <p:spTgt spid="49"/>
                                        </p:tgtEl>
                                        <p:attrNameLst>
                                          <p:attrName>style.visibility</p:attrName>
                                        </p:attrNameLst>
                                      </p:cBhvr>
                                      <p:to>
                                        <p:strVal val="visible"/>
                                      </p:to>
                                    </p:set>
                                    <p:animEffect transition="in" filter="wipe(down)">
                                      <p:cBhvr>
                                        <p:cTn id="90"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91" fill="hold" display="0">
                  <p:stCondLst>
                    <p:cond delay="indefinite"/>
                  </p:stCondLst>
                  <p:endCondLst>
                    <p:cond evt="onStopAudio" delay="0">
                      <p:tgtEl>
                        <p:sldTgt/>
                      </p:tgtEl>
                    </p:cond>
                  </p:endCondLst>
                </p:cTn>
                <p:tgtEl>
                  <p:spTgt spid="9"/>
                </p:tgtEl>
              </p:cMediaNode>
            </p:audio>
          </p:childTnLst>
        </p:cTn>
      </p:par>
    </p:tnLst>
    <p:bldLst>
      <p:bldP spid="65" grpId="0"/>
      <p:bldP spid="66"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Evaluation</a:t>
            </a:r>
            <a:endParaRPr lang="zh-CN" altLang="en-US" dirty="0"/>
          </a:p>
        </p:txBody>
      </p:sp>
      <p:sp>
        <p:nvSpPr>
          <p:cNvPr id="4" name="灯片编号占位符 3"/>
          <p:cNvSpPr>
            <a:spLocks noGrp="1"/>
          </p:cNvSpPr>
          <p:nvPr>
            <p:ph type="sldNum" sz="quarter" idx="12"/>
          </p:nvPr>
        </p:nvSpPr>
        <p:spPr/>
        <p:txBody>
          <a:bodyPr/>
          <a:lstStyle/>
          <a:p>
            <a:fld id="{6A5238FC-BF8F-44BD-809B-27C3F40AEC9A}" type="slidenum">
              <a:rPr lang="zh-CN" altLang="en-US" smtClean="0"/>
              <a:t>22</a:t>
            </a:fld>
            <a:endParaRPr lang="zh-CN" altLang="en-US"/>
          </a:p>
        </p:txBody>
      </p:sp>
      <p:pic>
        <p:nvPicPr>
          <p:cNvPr id="5" name="音频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1351760799"/>
      </p:ext>
    </p:extLst>
  </p:cSld>
  <p:clrMapOvr>
    <a:masterClrMapping/>
  </p:clrMapOvr>
  <mc:AlternateContent xmlns:mc="http://schemas.openxmlformats.org/markup-compatibility/2006">
    <mc:Choice xmlns:p14="http://schemas.microsoft.com/office/powerpoint/2010/main" Requires="p14">
      <p:transition spd="slow" p14:dur="2000" advTm="5172"/>
    </mc:Choice>
    <mc:Fallback>
      <p:transition spd="slow" advTm="51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60377"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Data</a:t>
            </a:r>
            <a:endParaRPr lang="zh-CN" altLang="en-US" dirty="0"/>
          </a:p>
        </p:txBody>
      </p:sp>
      <p:graphicFrame>
        <p:nvGraphicFramePr>
          <p:cNvPr id="6" name="内容占位符 5"/>
          <p:cNvGraphicFramePr>
            <a:graphicFrameLocks noGrp="1"/>
          </p:cNvGraphicFramePr>
          <p:nvPr>
            <p:ph idx="1"/>
            <p:extLst>
              <p:ext uri="{D42A27DB-BD31-4B8C-83A1-F6EECF244321}">
                <p14:modId xmlns:p14="http://schemas.microsoft.com/office/powerpoint/2010/main" val="573798433"/>
              </p:ext>
            </p:extLst>
          </p:nvPr>
        </p:nvGraphicFramePr>
        <p:xfrm>
          <a:off x="899708" y="3152140"/>
          <a:ext cx="7412789" cy="2303780"/>
        </p:xfrm>
        <a:graphic>
          <a:graphicData uri="http://schemas.openxmlformats.org/drawingml/2006/table">
            <a:tbl>
              <a:tblPr firstRow="1" bandRow="1">
                <a:tableStyleId>{5C22544A-7EE6-4342-B048-85BDC9FD1C3A}</a:tableStyleId>
              </a:tblPr>
              <a:tblGrid>
                <a:gridCol w="7412789"/>
              </a:tblGrid>
              <a:tr h="701151">
                <a:tc>
                  <a:txBody>
                    <a:bodyPr/>
                    <a:lstStyle/>
                    <a:p>
                      <a:r>
                        <a:rPr lang="en-US" altLang="zh-CN" sz="1800" b="0" i="0" u="none" strike="noStrike" kern="1200" baseline="0" dirty="0" err="1" smtClean="0">
                          <a:solidFill>
                            <a:schemeClr val="lt1"/>
                          </a:solidFill>
                          <a:latin typeface="+mn-lt"/>
                          <a:ea typeface="+mn-ea"/>
                          <a:cs typeface="+mn-cs"/>
                        </a:rPr>
                        <a:t>barcelona</a:t>
                      </a:r>
                      <a:r>
                        <a:rPr lang="en-US" altLang="zh-CN" sz="1800" b="0" i="0" u="none" strike="noStrike" kern="1200" baseline="0" dirty="0" smtClean="0">
                          <a:solidFill>
                            <a:schemeClr val="lt1"/>
                          </a:solidFill>
                          <a:latin typeface="+mn-lt"/>
                          <a:ea typeface="+mn-ea"/>
                          <a:cs typeface="+mn-cs"/>
                        </a:rPr>
                        <a:t>, berry, curve, </a:t>
                      </a:r>
                      <a:r>
                        <a:rPr lang="en-US" altLang="zh-CN" sz="1800" b="0" i="0" u="none" strike="noStrike" kern="1200" baseline="0" dirty="0" err="1" smtClean="0">
                          <a:solidFill>
                            <a:schemeClr val="lt1"/>
                          </a:solidFill>
                          <a:latin typeface="+mn-lt"/>
                          <a:ea typeface="+mn-ea"/>
                          <a:cs typeface="+mn-cs"/>
                        </a:rPr>
                        <a:t>david</a:t>
                      </a:r>
                      <a:r>
                        <a:rPr lang="en-US" altLang="zh-CN" sz="1800" b="0" i="0" u="none" strike="noStrike" kern="1200" baseline="0" dirty="0" smtClean="0">
                          <a:solidFill>
                            <a:schemeClr val="lt1"/>
                          </a:solidFill>
                          <a:latin typeface="+mn-lt"/>
                          <a:ea typeface="+mn-ea"/>
                          <a:cs typeface="+mn-cs"/>
                        </a:rPr>
                        <a:t> walker, diff, </a:t>
                      </a:r>
                      <a:r>
                        <a:rPr lang="en-US" altLang="zh-CN" sz="1800" b="0" i="0" u="none" strike="noStrike" kern="1200" baseline="0" dirty="0" err="1" smtClean="0">
                          <a:solidFill>
                            <a:schemeClr val="lt1"/>
                          </a:solidFill>
                          <a:latin typeface="+mn-lt"/>
                          <a:ea typeface="+mn-ea"/>
                          <a:cs typeface="+mn-cs"/>
                        </a:rPr>
                        <a:t>george</a:t>
                      </a:r>
                      <a:r>
                        <a:rPr lang="en-US" altLang="zh-CN" sz="1800" b="0" i="0" u="none" strike="noStrike" kern="1200" baseline="0" dirty="0" smtClean="0">
                          <a:solidFill>
                            <a:schemeClr val="lt1"/>
                          </a:solidFill>
                          <a:latin typeface="+mn-lt"/>
                          <a:ea typeface="+mn-ea"/>
                          <a:cs typeface="+mn-cs"/>
                        </a:rPr>
                        <a:t> foster, john smith, longhorn, </a:t>
                      </a:r>
                      <a:r>
                        <a:rPr lang="en-US" altLang="zh-CN" sz="1800" b="0" i="0" u="none" strike="noStrike" kern="1200" baseline="0" dirty="0" err="1" smtClean="0">
                          <a:solidFill>
                            <a:schemeClr val="lt1"/>
                          </a:solidFill>
                          <a:latin typeface="+mn-lt"/>
                          <a:ea typeface="+mn-ea"/>
                          <a:cs typeface="+mn-cs"/>
                        </a:rPr>
                        <a:t>anchester</a:t>
                      </a:r>
                      <a:r>
                        <a:rPr lang="en-US" altLang="zh-CN" sz="1800" b="0" i="0" u="none" strike="noStrike" kern="1200" baseline="0" dirty="0" smtClean="0">
                          <a:solidFill>
                            <a:schemeClr val="lt1"/>
                          </a:solidFill>
                          <a:latin typeface="+mn-lt"/>
                          <a:ea typeface="+mn-ea"/>
                          <a:cs typeface="+mn-cs"/>
                        </a:rPr>
                        <a:t>, puma</a:t>
                      </a:r>
                      <a:endParaRPr lang="zh-CN" altLang="en-US" dirty="0"/>
                    </a:p>
                  </a:txBody>
                  <a:tcPr/>
                </a:tc>
              </a:tr>
              <a:tr h="1602629">
                <a:tc>
                  <a:txBody>
                    <a:bodyPr/>
                    <a:lstStyle/>
                    <a:p>
                      <a:r>
                        <a:rPr lang="en-US" altLang="zh-CN" sz="1800" b="0" i="0" u="none" strike="noStrike" kern="1200" baseline="0" dirty="0" smtClean="0">
                          <a:solidFill>
                            <a:schemeClr val="dk1"/>
                          </a:solidFill>
                          <a:latin typeface="+mn-lt"/>
                          <a:ea typeface="+mn-ea"/>
                          <a:cs typeface="+mn-cs"/>
                        </a:rPr>
                        <a:t>acrobat, </a:t>
                      </a:r>
                      <a:r>
                        <a:rPr lang="en-US" altLang="zh-CN" sz="1800" b="0" i="0" u="none" strike="noStrike" kern="1200" baseline="0" dirty="0" err="1" smtClean="0">
                          <a:solidFill>
                            <a:schemeClr val="dk1"/>
                          </a:solidFill>
                          <a:latin typeface="+mn-lt"/>
                          <a:ea typeface="+mn-ea"/>
                          <a:cs typeface="+mn-cs"/>
                        </a:rPr>
                        <a:t>adam</a:t>
                      </a:r>
                      <a:r>
                        <a:rPr lang="en-US" altLang="zh-CN" sz="1800" b="0" i="0" u="none" strike="noStrike" kern="1200" baseline="0" dirty="0" smtClean="0">
                          <a:solidFill>
                            <a:schemeClr val="dk1"/>
                          </a:solidFill>
                          <a:latin typeface="+mn-lt"/>
                          <a:ea typeface="+mn-ea"/>
                          <a:cs typeface="+mn-cs"/>
                        </a:rPr>
                        <a:t>, amazon, </a:t>
                      </a:r>
                      <a:r>
                        <a:rPr lang="en-US" altLang="zh-CN" sz="1800" b="0" i="0" u="none" strike="noStrike" kern="1200" baseline="0" dirty="0" err="1" smtClean="0">
                          <a:solidFill>
                            <a:schemeClr val="dk1"/>
                          </a:solidFill>
                          <a:latin typeface="+mn-lt"/>
                          <a:ea typeface="+mn-ea"/>
                          <a:cs typeface="+mn-cs"/>
                        </a:rPr>
                        <a:t>anderson</a:t>
                      </a:r>
                      <a:r>
                        <a:rPr lang="en-US" altLang="zh-CN" sz="1800" b="0" i="0" u="none" strike="noStrike" kern="1200" baseline="0" dirty="0" smtClean="0">
                          <a:solidFill>
                            <a:schemeClr val="dk1"/>
                          </a:solidFill>
                          <a:latin typeface="+mn-lt"/>
                          <a:ea typeface="+mn-ea"/>
                          <a:cs typeface="+mn-cs"/>
                        </a:rPr>
                        <a:t>, </a:t>
                      </a:r>
                      <a:r>
                        <a:rPr lang="en-US" altLang="zh-CN" sz="1800" b="0" i="0" u="none" strike="noStrike" kern="1200" baseline="0" dirty="0" err="1" smtClean="0">
                          <a:solidFill>
                            <a:schemeClr val="dk1"/>
                          </a:solidFill>
                          <a:latin typeface="+mn-lt"/>
                          <a:ea typeface="+mn-ea"/>
                          <a:cs typeface="+mn-cs"/>
                        </a:rPr>
                        <a:t>andrew</a:t>
                      </a:r>
                      <a:r>
                        <a:rPr lang="en-US" altLang="zh-CN" sz="1800" b="0" i="0" u="none" strike="noStrike" kern="1200" baseline="0" dirty="0" smtClean="0">
                          <a:solidFill>
                            <a:schemeClr val="dk1"/>
                          </a:solidFill>
                          <a:latin typeface="+mn-lt"/>
                          <a:ea typeface="+mn-ea"/>
                          <a:cs typeface="+mn-cs"/>
                        </a:rPr>
                        <a:t> </a:t>
                      </a:r>
                      <a:r>
                        <a:rPr lang="en-US" altLang="zh-CN" sz="1800" b="0" i="0" u="none" strike="noStrike" kern="1200" baseline="0" dirty="0" err="1" smtClean="0">
                          <a:solidFill>
                            <a:schemeClr val="dk1"/>
                          </a:solidFill>
                          <a:latin typeface="+mn-lt"/>
                          <a:ea typeface="+mn-ea"/>
                          <a:cs typeface="+mn-cs"/>
                        </a:rPr>
                        <a:t>appel</a:t>
                      </a:r>
                      <a:r>
                        <a:rPr lang="en-US" altLang="zh-CN" sz="1800" b="0" i="0" u="none" strike="noStrike" kern="1200" baseline="0" dirty="0" smtClean="0">
                          <a:solidFill>
                            <a:schemeClr val="dk1"/>
                          </a:solidFill>
                          <a:latin typeface="+mn-lt"/>
                          <a:ea typeface="+mn-ea"/>
                          <a:cs typeface="+mn-cs"/>
                        </a:rPr>
                        <a:t>, apple, </a:t>
                      </a:r>
                      <a:r>
                        <a:rPr lang="en-US" altLang="zh-CN" sz="1800" b="0" i="0" u="none" strike="noStrike" kern="1200" baseline="0" dirty="0" err="1" smtClean="0">
                          <a:solidFill>
                            <a:schemeClr val="dk1"/>
                          </a:solidFill>
                          <a:latin typeface="+mn-lt"/>
                          <a:ea typeface="+mn-ea"/>
                          <a:cs typeface="+mn-cs"/>
                        </a:rPr>
                        <a:t>arthur</a:t>
                      </a:r>
                      <a:r>
                        <a:rPr lang="en-US" altLang="zh-CN" sz="1800" b="0" i="0" u="none" strike="noStrike" kern="1200" baseline="0" dirty="0" smtClean="0">
                          <a:solidFill>
                            <a:schemeClr val="dk1"/>
                          </a:solidFill>
                          <a:latin typeface="+mn-lt"/>
                          <a:ea typeface="+mn-ea"/>
                          <a:cs typeface="+mn-cs"/>
                        </a:rPr>
                        <a:t> </a:t>
                      </a:r>
                      <a:r>
                        <a:rPr lang="en-US" altLang="zh-CN" sz="1800" b="0" i="0" u="none" strike="noStrike" kern="1200" baseline="0" dirty="0" err="1" smtClean="0">
                          <a:solidFill>
                            <a:schemeClr val="dk1"/>
                          </a:solidFill>
                          <a:latin typeface="+mn-lt"/>
                          <a:ea typeface="+mn-ea"/>
                          <a:cs typeface="+mn-cs"/>
                        </a:rPr>
                        <a:t>morgan</a:t>
                      </a:r>
                      <a:r>
                        <a:rPr lang="en-US" altLang="zh-CN" sz="1800" b="0" i="0" u="none" strike="noStrike" kern="1200" baseline="0" dirty="0" smtClean="0">
                          <a:solidFill>
                            <a:schemeClr val="dk1"/>
                          </a:solidFill>
                          <a:latin typeface="+mn-lt"/>
                          <a:ea typeface="+mn-ea"/>
                          <a:cs typeface="+mn-cs"/>
                        </a:rPr>
                        <a:t>, bean, </a:t>
                      </a:r>
                      <a:r>
                        <a:rPr lang="en-US" altLang="zh-CN" sz="1800" b="0" i="0" u="none" strike="noStrike" kern="1200" baseline="0" dirty="0" err="1" smtClean="0">
                          <a:solidFill>
                            <a:schemeClr val="dk1"/>
                          </a:solidFill>
                          <a:latin typeface="+mn-lt"/>
                          <a:ea typeface="+mn-ea"/>
                          <a:cs typeface="+mn-cs"/>
                        </a:rPr>
                        <a:t>british</a:t>
                      </a:r>
                      <a:r>
                        <a:rPr lang="en-US" altLang="zh-CN" sz="1800" b="0" i="0" u="none" strike="noStrike" kern="1200" baseline="0" dirty="0" smtClean="0">
                          <a:solidFill>
                            <a:schemeClr val="dk1"/>
                          </a:solidFill>
                          <a:latin typeface="+mn-lt"/>
                          <a:ea typeface="+mn-ea"/>
                          <a:cs typeface="+mn-cs"/>
                        </a:rPr>
                        <a:t> </a:t>
                      </a:r>
                      <a:r>
                        <a:rPr lang="en-US" altLang="zh-CN" sz="1800" b="0" i="0" u="none" strike="noStrike" kern="1200" baseline="0" dirty="0" err="1" smtClean="0">
                          <a:solidFill>
                            <a:schemeClr val="dk1"/>
                          </a:solidFill>
                          <a:latin typeface="+mn-lt"/>
                          <a:ea typeface="+mn-ea"/>
                          <a:cs typeface="+mn-cs"/>
                        </a:rPr>
                        <a:t>india</a:t>
                      </a:r>
                      <a:r>
                        <a:rPr lang="en-US" altLang="zh-CN" sz="1800" b="0" i="0" u="none" strike="noStrike" kern="1200" baseline="0" dirty="0" smtClean="0">
                          <a:solidFill>
                            <a:schemeClr val="dk1"/>
                          </a:solidFill>
                          <a:latin typeface="+mn-lt"/>
                          <a:ea typeface="+mn-ea"/>
                          <a:cs typeface="+mn-cs"/>
                        </a:rPr>
                        <a:t>, carrier, champion, eclipse, emirates, explorer, focus, friends, jaguar, jerry </a:t>
                      </a:r>
                      <a:r>
                        <a:rPr lang="en-US" altLang="zh-CN" sz="1800" b="0" i="0" u="none" strike="noStrike" kern="1200" baseline="0" dirty="0" err="1" smtClean="0">
                          <a:solidFill>
                            <a:schemeClr val="dk1"/>
                          </a:solidFill>
                          <a:latin typeface="+mn-lt"/>
                          <a:ea typeface="+mn-ea"/>
                          <a:cs typeface="+mn-cs"/>
                        </a:rPr>
                        <a:t>hobbs</a:t>
                      </a:r>
                      <a:r>
                        <a:rPr lang="en-US" altLang="zh-CN" sz="1800" b="0" i="0" u="none" strike="noStrike" kern="1200" baseline="0" dirty="0" smtClean="0">
                          <a:solidFill>
                            <a:schemeClr val="dk1"/>
                          </a:solidFill>
                          <a:latin typeface="+mn-lt"/>
                          <a:ea typeface="+mn-ea"/>
                          <a:cs typeface="+mn-cs"/>
                        </a:rPr>
                        <a:t>, jobs, kiwi, lotus, </a:t>
                      </a:r>
                      <a:r>
                        <a:rPr lang="en-US" altLang="zh-CN" sz="1800" b="0" i="0" u="none" strike="noStrike" kern="1200" baseline="0" dirty="0" err="1" smtClean="0">
                          <a:solidFill>
                            <a:schemeClr val="dk1"/>
                          </a:solidFill>
                          <a:latin typeface="+mn-lt"/>
                          <a:ea typeface="+mn-ea"/>
                          <a:cs typeface="+mn-cs"/>
                        </a:rPr>
                        <a:t>malibu</a:t>
                      </a:r>
                      <a:r>
                        <a:rPr lang="en-US" altLang="zh-CN" sz="1800" b="0" i="0" u="none" strike="noStrike" kern="1200" baseline="0" dirty="0" smtClean="0">
                          <a:solidFill>
                            <a:schemeClr val="dk1"/>
                          </a:solidFill>
                          <a:latin typeface="+mn-lt"/>
                          <a:ea typeface="+mn-ea"/>
                          <a:cs typeface="+mn-cs"/>
                        </a:rPr>
                        <a:t>, </a:t>
                      </a:r>
                      <a:r>
                        <a:rPr lang="en-US" altLang="zh-CN" sz="1800" b="0" i="0" u="none" strike="noStrike" kern="1200" baseline="0" dirty="0" err="1" smtClean="0">
                          <a:solidFill>
                            <a:schemeClr val="dk1"/>
                          </a:solidFill>
                          <a:latin typeface="+mn-lt"/>
                          <a:ea typeface="+mn-ea"/>
                          <a:cs typeface="+mn-cs"/>
                        </a:rPr>
                        <a:t>morgan</a:t>
                      </a:r>
                      <a:r>
                        <a:rPr lang="en-US" altLang="zh-CN" sz="1800" b="0" i="0" u="none" strike="noStrike" kern="1200" baseline="0" dirty="0" smtClean="0">
                          <a:solidFill>
                            <a:schemeClr val="dk1"/>
                          </a:solidFill>
                          <a:latin typeface="+mn-lt"/>
                          <a:ea typeface="+mn-ea"/>
                          <a:cs typeface="+mn-cs"/>
                        </a:rPr>
                        <a:t>, nut, palm, patriot, perfume, </a:t>
                      </a:r>
                      <a:r>
                        <a:rPr lang="en-US" altLang="zh-CN" sz="1800" b="0" i="0" u="none" strike="noStrike" kern="1200" baseline="0" dirty="0" err="1" smtClean="0">
                          <a:solidFill>
                            <a:schemeClr val="dk1"/>
                          </a:solidFill>
                          <a:latin typeface="+mn-lt"/>
                          <a:ea typeface="+mn-ea"/>
                          <a:cs typeface="+mn-cs"/>
                        </a:rPr>
                        <a:t>pluto</a:t>
                      </a:r>
                      <a:r>
                        <a:rPr lang="en-US" altLang="zh-CN" sz="1800" b="0" i="0" u="none" strike="noStrike" kern="1200" baseline="0" dirty="0" smtClean="0">
                          <a:solidFill>
                            <a:schemeClr val="dk1"/>
                          </a:solidFill>
                          <a:latin typeface="+mn-lt"/>
                          <a:ea typeface="+mn-ea"/>
                          <a:cs typeface="+mn-cs"/>
                        </a:rPr>
                        <a:t>, polo, </a:t>
                      </a:r>
                      <a:r>
                        <a:rPr lang="en-US" altLang="zh-CN" sz="1800" b="0" i="0" u="none" strike="noStrike" kern="1200" baseline="0" dirty="0" err="1" smtClean="0">
                          <a:solidFill>
                            <a:schemeClr val="dk1"/>
                          </a:solidFill>
                          <a:latin typeface="+mn-lt"/>
                          <a:ea typeface="+mn-ea"/>
                          <a:cs typeface="+mn-cs"/>
                        </a:rPr>
                        <a:t>santa</a:t>
                      </a:r>
                      <a:r>
                        <a:rPr lang="en-US" altLang="zh-CN" sz="1800" b="0" i="0" u="none" strike="noStrike" kern="1200" baseline="0" dirty="0" smtClean="0">
                          <a:solidFill>
                            <a:schemeClr val="dk1"/>
                          </a:solidFill>
                          <a:latin typeface="+mn-lt"/>
                          <a:ea typeface="+mn-ea"/>
                          <a:cs typeface="+mn-cs"/>
                        </a:rPr>
                        <a:t> </a:t>
                      </a:r>
                      <a:r>
                        <a:rPr lang="en-US" altLang="zh-CN" sz="1800" b="0" i="0" u="none" strike="noStrike" kern="1200" baseline="0" dirty="0" err="1" smtClean="0">
                          <a:solidFill>
                            <a:schemeClr val="dk1"/>
                          </a:solidFill>
                          <a:latin typeface="+mn-lt"/>
                          <a:ea typeface="+mn-ea"/>
                          <a:cs typeface="+mn-cs"/>
                        </a:rPr>
                        <a:t>fe</a:t>
                      </a:r>
                      <a:r>
                        <a:rPr lang="en-US" altLang="zh-CN" sz="1800" b="0" i="0" u="none" strike="noStrike" kern="1200" baseline="0" dirty="0" smtClean="0">
                          <a:solidFill>
                            <a:schemeClr val="dk1"/>
                          </a:solidFill>
                          <a:latin typeface="+mn-lt"/>
                          <a:ea typeface="+mn-ea"/>
                          <a:cs typeface="+mn-cs"/>
                        </a:rPr>
                        <a:t>, shell, sigma, studio one, subway, </a:t>
                      </a:r>
                      <a:r>
                        <a:rPr lang="en-US" altLang="zh-CN" sz="1800" b="0" i="0" u="none" strike="noStrike" kern="1200" baseline="0" dirty="0" err="1" smtClean="0">
                          <a:solidFill>
                            <a:schemeClr val="dk1"/>
                          </a:solidFill>
                          <a:latin typeface="+mn-lt"/>
                          <a:ea typeface="+mn-ea"/>
                          <a:cs typeface="+mn-cs"/>
                        </a:rPr>
                        <a:t>taurus</a:t>
                      </a:r>
                      <a:r>
                        <a:rPr lang="en-US" altLang="zh-CN" sz="1800" b="0" i="0" u="none" strike="noStrike" kern="1200" baseline="0" dirty="0" smtClean="0">
                          <a:solidFill>
                            <a:schemeClr val="dk1"/>
                          </a:solidFill>
                          <a:latin typeface="+mn-lt"/>
                          <a:ea typeface="+mn-ea"/>
                          <a:cs typeface="+mn-cs"/>
                        </a:rPr>
                        <a:t>, </a:t>
                      </a:r>
                      <a:r>
                        <a:rPr lang="sv-SE" altLang="zh-CN" sz="1800" b="0" i="0" u="none" strike="noStrike" kern="1200" baseline="0" dirty="0" smtClean="0">
                          <a:solidFill>
                            <a:schemeClr val="dk1"/>
                          </a:solidFill>
                          <a:latin typeface="+mn-lt"/>
                          <a:ea typeface="+mn-ea"/>
                          <a:cs typeface="+mn-cs"/>
                        </a:rPr>
                        <a:t>tick, tucson, venus, visa, Wilson</a:t>
                      </a:r>
                      <a:endParaRPr lang="zh-CN" altLang="en-US" dirty="0"/>
                    </a:p>
                  </a:txBody>
                  <a:tcPr/>
                </a:tc>
              </a:tr>
            </a:tbl>
          </a:graphicData>
        </a:graphic>
      </p:graphicFrame>
      <p:sp>
        <p:nvSpPr>
          <p:cNvPr id="4" name="灯片编号占位符 3"/>
          <p:cNvSpPr>
            <a:spLocks noGrp="1"/>
          </p:cNvSpPr>
          <p:nvPr>
            <p:ph type="sldNum" sz="quarter" idx="12"/>
          </p:nvPr>
        </p:nvSpPr>
        <p:spPr/>
        <p:txBody>
          <a:bodyPr/>
          <a:lstStyle/>
          <a:p>
            <a:fld id="{6A5238FC-BF8F-44BD-809B-27C3F40AEC9A}" type="slidenum">
              <a:rPr lang="zh-CN" altLang="en-US" smtClean="0"/>
              <a:t>23</a:t>
            </a:fld>
            <a:endParaRPr lang="zh-CN" altLang="en-US"/>
          </a:p>
        </p:txBody>
      </p:sp>
      <p:sp>
        <p:nvSpPr>
          <p:cNvPr id="7" name="内容占位符 2"/>
          <p:cNvSpPr txBox="1">
            <a:spLocks/>
          </p:cNvSpPr>
          <p:nvPr/>
        </p:nvSpPr>
        <p:spPr>
          <a:xfrm>
            <a:off x="374228" y="1079863"/>
            <a:ext cx="8361986" cy="5097100"/>
          </a:xfrm>
          <a:prstGeom prst="rect">
            <a:avLst/>
          </a:prstGeom>
        </p:spPr>
        <p:txBody>
          <a:bodyPr vert="horz" lIns="91440" tIns="45720" rIns="91440" bIns="45720" rtlCol="0">
            <a:normAutofit/>
          </a:bodyPr>
          <a:lstStyle>
            <a:lvl1pPr marL="357188" indent="-357188" algn="just" defTabSz="914400" rtl="0" eaLnBrk="1" latinLnBrk="0" hangingPunct="1">
              <a:lnSpc>
                <a:spcPct val="110000"/>
              </a:lnSpc>
              <a:spcBef>
                <a:spcPts val="1800"/>
              </a:spcBef>
              <a:spcAft>
                <a:spcPts val="0"/>
              </a:spcAft>
              <a:buClr>
                <a:schemeClr val="accent1">
                  <a:lumMod val="75000"/>
                </a:schemeClr>
              </a:buClr>
              <a:buSzPct val="90000"/>
              <a:buFont typeface="Webdings" panose="05030102010509060703" pitchFamily="18" charset="2"/>
              <a:buChar char=""/>
              <a:defRPr sz="2000" kern="1200" baseline="0">
                <a:solidFill>
                  <a:schemeClr val="accent1"/>
                </a:solidFill>
                <a:latin typeface="Arial" panose="020B0604020202020204" pitchFamily="34" charset="0"/>
                <a:ea typeface="微软雅黑" panose="020B0503020204020204" pitchFamily="34" charset="-122"/>
                <a:cs typeface="+mn-cs"/>
              </a:defRPr>
            </a:lvl1pPr>
            <a:lvl2pPr marL="357188" indent="-357188" algn="just" defTabSz="914400" rtl="0" eaLnBrk="1" latinLnBrk="0" hangingPunct="1">
              <a:lnSpc>
                <a:spcPct val="130000"/>
              </a:lnSpc>
              <a:spcBef>
                <a:spcPts val="0"/>
              </a:spcBef>
              <a:spcAft>
                <a:spcPts val="600"/>
              </a:spcAft>
              <a:buClr>
                <a:schemeClr val="accent2">
                  <a:lumMod val="60000"/>
                  <a:lumOff val="40000"/>
                </a:schemeClr>
              </a:buClr>
              <a:buFont typeface="幼圆" panose="02010509060101010101" pitchFamily="49" charset="-122"/>
              <a:buChar char=" "/>
              <a:defRPr sz="1600" kern="1200" baseline="0">
                <a:solidFill>
                  <a:srgbClr val="7D7D7D"/>
                </a:solidFill>
                <a:latin typeface="幼圆" panose="02010509060101010101" pitchFamily="49" charset="-122"/>
                <a:ea typeface="幼圆" panose="02010509060101010101" pitchFamily="49"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sz="2400" dirty="0" smtClean="0"/>
              <a:t>50 ambiguous queries (10 for tuning threshold and 40 for test)</a:t>
            </a:r>
          </a:p>
          <a:p>
            <a:pPr algn="l"/>
            <a:r>
              <a:rPr lang="en-US" altLang="zh-CN" sz="2400" dirty="0" smtClean="0"/>
              <a:t>Top 100 results returned by Google Image Search</a:t>
            </a:r>
            <a:endParaRPr lang="en-US" altLang="zh-CN" dirty="0"/>
          </a:p>
        </p:txBody>
      </p:sp>
      <p:pic>
        <p:nvPicPr>
          <p:cNvPr id="3" name="音频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147770862"/>
      </p:ext>
    </p:extLst>
  </p:cSld>
  <p:clrMapOvr>
    <a:masterClrMapping/>
  </p:clrMapOvr>
  <mc:AlternateContent xmlns:mc="http://schemas.openxmlformats.org/markup-compatibility/2006">
    <mc:Choice xmlns:p14="http://schemas.microsoft.com/office/powerpoint/2010/main" Requires="p14">
      <p:transition spd="slow" p14:dur="2000" advTm="23478"/>
    </mc:Choice>
    <mc:Fallback>
      <p:transition spd="slow" advTm="234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50943"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Evaluation </a:t>
            </a:r>
            <a:r>
              <a:rPr lang="en-US" altLang="zh-CN" dirty="0" smtClean="0"/>
              <a:t>Metrics</a:t>
            </a:r>
            <a:endParaRPr lang="zh-CN" altLang="en-US" dirty="0"/>
          </a:p>
        </p:txBody>
      </p:sp>
      <mc:AlternateContent xmlns:mc="http://schemas.openxmlformats.org/markup-compatibility/2006" xmlns:a14="http://schemas.microsoft.com/office/drawing/2010/main">
        <mc:Choice Requires="a14">
          <p:sp>
            <p:nvSpPr>
              <p:cNvPr id="3" name="内容占位符 2"/>
              <p:cNvSpPr>
                <a:spLocks noGrp="1"/>
              </p:cNvSpPr>
              <p:nvPr>
                <p:ph idx="1"/>
              </p:nvPr>
            </p:nvSpPr>
            <p:spPr/>
            <p:txBody>
              <a:bodyPr>
                <a:normAutofit/>
              </a:bodyPr>
              <a:lstStyle/>
              <a:p>
                <a:r>
                  <a:rPr lang="en-US" altLang="zh-CN" sz="2400" dirty="0" smtClean="0"/>
                  <a:t>Purity: measure intra-cluster accuracy</a:t>
                </a:r>
                <a:endParaRPr lang="en-US" altLang="zh-CN" dirty="0"/>
              </a:p>
              <a:p>
                <a:pPr marL="914400" lvl="2" indent="0">
                  <a:buNone/>
                </a:pPr>
                <a14:m>
                  <m:oMathPara xmlns:m="http://schemas.openxmlformats.org/officeDocument/2006/math">
                    <m:oMathParaPr>
                      <m:jc m:val="centerGroup"/>
                    </m:oMathParaPr>
                    <m:oMath xmlns:m="http://schemas.openxmlformats.org/officeDocument/2006/math">
                      <m:r>
                        <a:rPr lang="en-US" altLang="zh-CN" sz="1600" i="1">
                          <a:latin typeface="Cambria Math"/>
                        </a:rPr>
                        <m:t>𝑃𝑢𝑟𝑖𝑡𝑦</m:t>
                      </m:r>
                      <m:d>
                        <m:dPr>
                          <m:ctrlPr>
                            <a:rPr lang="en-US" altLang="zh-CN" sz="1600" i="1">
                              <a:latin typeface="Cambria Math"/>
                            </a:rPr>
                          </m:ctrlPr>
                        </m:dPr>
                        <m:e>
                          <m:r>
                            <a:rPr lang="en-US" altLang="zh-CN" sz="1600" i="1">
                              <a:latin typeface="Cambria Math"/>
                            </a:rPr>
                            <m:t>𝐶</m:t>
                          </m:r>
                          <m:r>
                            <a:rPr lang="en-US" altLang="zh-CN" sz="1600" i="1">
                              <a:latin typeface="Cambria Math"/>
                            </a:rPr>
                            <m:t>,</m:t>
                          </m:r>
                          <m:r>
                            <a:rPr lang="en-US" altLang="zh-CN" sz="1600" i="1">
                              <a:latin typeface="Cambria Math"/>
                            </a:rPr>
                            <m:t>𝐿</m:t>
                          </m:r>
                        </m:e>
                      </m:d>
                      <m:r>
                        <a:rPr lang="en-US" altLang="zh-CN" sz="1600" i="1">
                          <a:latin typeface="Cambria Math"/>
                        </a:rPr>
                        <m:t>=</m:t>
                      </m:r>
                      <m:f>
                        <m:fPr>
                          <m:ctrlPr>
                            <a:rPr lang="en-US" altLang="zh-CN" sz="1600" i="1">
                              <a:latin typeface="Cambria Math"/>
                            </a:rPr>
                          </m:ctrlPr>
                        </m:fPr>
                        <m:num>
                          <m:r>
                            <a:rPr lang="en-US" altLang="zh-CN" sz="1600" i="1">
                              <a:latin typeface="Cambria Math"/>
                            </a:rPr>
                            <m:t>1</m:t>
                          </m:r>
                        </m:num>
                        <m:den>
                          <m:r>
                            <a:rPr lang="en-US" altLang="zh-CN" sz="1600" i="1">
                              <a:latin typeface="Cambria Math"/>
                            </a:rPr>
                            <m:t>𝑁</m:t>
                          </m:r>
                        </m:den>
                      </m:f>
                      <m:nary>
                        <m:naryPr>
                          <m:chr m:val="∑"/>
                          <m:supHide m:val="on"/>
                          <m:ctrlPr>
                            <a:rPr lang="en-US" altLang="zh-CN" sz="1600" i="1">
                              <a:latin typeface="Cambria Math"/>
                            </a:rPr>
                          </m:ctrlPr>
                        </m:naryPr>
                        <m:sub>
                          <m:sSub>
                            <m:sSubPr>
                              <m:ctrlPr>
                                <a:rPr lang="en-US" altLang="zh-CN" sz="1600" i="1">
                                  <a:latin typeface="Cambria Math"/>
                                </a:rPr>
                              </m:ctrlPr>
                            </m:sSubPr>
                            <m:e>
                              <m:r>
                                <m:rPr>
                                  <m:brk m:alnAt="7"/>
                                </m:rPr>
                                <a:rPr lang="en-US" altLang="zh-CN" sz="1600" i="1">
                                  <a:latin typeface="Cambria Math"/>
                                </a:rPr>
                                <m:t>𝑐</m:t>
                              </m:r>
                            </m:e>
                            <m:sub>
                              <m:r>
                                <a:rPr lang="en-US" altLang="zh-CN" sz="1600" i="1">
                                  <a:latin typeface="Cambria Math"/>
                                </a:rPr>
                                <m:t>𝑖</m:t>
                              </m:r>
                            </m:sub>
                          </m:sSub>
                          <m:r>
                            <a:rPr lang="en-US" altLang="zh-CN" sz="1600" i="1">
                              <a:latin typeface="Cambria Math"/>
                            </a:rPr>
                            <m:t>∈</m:t>
                          </m:r>
                          <m:r>
                            <a:rPr lang="en-US" altLang="zh-CN" sz="1600" i="1">
                              <a:latin typeface="Cambria Math"/>
                            </a:rPr>
                            <m:t>𝐶</m:t>
                          </m:r>
                        </m:sub>
                        <m:sup/>
                        <m:e>
                          <m:func>
                            <m:funcPr>
                              <m:ctrlPr>
                                <a:rPr lang="en-US" altLang="zh-CN" sz="1600" i="1">
                                  <a:latin typeface="Cambria Math"/>
                                </a:rPr>
                              </m:ctrlPr>
                            </m:funcPr>
                            <m:fName>
                              <m:limLow>
                                <m:limLowPr>
                                  <m:ctrlPr>
                                    <a:rPr lang="en-US" altLang="zh-CN" sz="1600" i="1">
                                      <a:latin typeface="Cambria Math"/>
                                    </a:rPr>
                                  </m:ctrlPr>
                                </m:limLowPr>
                                <m:e>
                                  <m:r>
                                    <m:rPr>
                                      <m:sty m:val="p"/>
                                    </m:rPr>
                                    <a:rPr lang="en-US" altLang="zh-CN" sz="1600">
                                      <a:latin typeface="Cambria Math"/>
                                    </a:rPr>
                                    <m:t>max</m:t>
                                  </m:r>
                                </m:e>
                                <m:lim>
                                  <m:sSub>
                                    <m:sSubPr>
                                      <m:ctrlPr>
                                        <a:rPr lang="en-US" altLang="zh-CN" sz="1600" i="1">
                                          <a:latin typeface="Cambria Math"/>
                                        </a:rPr>
                                      </m:ctrlPr>
                                    </m:sSubPr>
                                    <m:e>
                                      <m:r>
                                        <a:rPr lang="en-US" altLang="zh-CN" sz="1600" i="1">
                                          <a:latin typeface="Cambria Math"/>
                                        </a:rPr>
                                        <m:t>𝑙</m:t>
                                      </m:r>
                                    </m:e>
                                    <m:sub>
                                      <m:r>
                                        <a:rPr lang="en-US" altLang="zh-CN" sz="1600" i="1">
                                          <a:latin typeface="Cambria Math"/>
                                        </a:rPr>
                                        <m:t>𝑗</m:t>
                                      </m:r>
                                    </m:sub>
                                  </m:sSub>
                                  <m:r>
                                    <a:rPr lang="en-US" altLang="zh-CN" sz="1600" i="1">
                                      <a:latin typeface="Cambria Math"/>
                                    </a:rPr>
                                    <m:t>∈</m:t>
                                  </m:r>
                                  <m:r>
                                    <a:rPr lang="en-US" altLang="zh-CN" sz="1600" i="1">
                                      <a:latin typeface="Cambria Math"/>
                                    </a:rPr>
                                    <m:t>𝐿</m:t>
                                  </m:r>
                                </m:lim>
                              </m:limLow>
                            </m:fName>
                            <m:e>
                              <m:d>
                                <m:dPr>
                                  <m:begChr m:val="|"/>
                                  <m:endChr m:val="|"/>
                                  <m:ctrlPr>
                                    <a:rPr lang="en-US" altLang="zh-CN" sz="1600" i="1">
                                      <a:latin typeface="Cambria Math"/>
                                    </a:rPr>
                                  </m:ctrlPr>
                                </m:dPr>
                                <m:e>
                                  <m:sSub>
                                    <m:sSubPr>
                                      <m:ctrlPr>
                                        <a:rPr lang="en-US" altLang="zh-CN" sz="1600" i="1">
                                          <a:latin typeface="Cambria Math"/>
                                        </a:rPr>
                                      </m:ctrlPr>
                                    </m:sSubPr>
                                    <m:e>
                                      <m:r>
                                        <a:rPr lang="en-US" altLang="zh-CN" sz="1600" i="1">
                                          <a:latin typeface="Cambria Math"/>
                                        </a:rPr>
                                        <m:t>𝑐</m:t>
                                      </m:r>
                                    </m:e>
                                    <m:sub>
                                      <m:r>
                                        <a:rPr lang="en-US" altLang="zh-CN" sz="1600" i="1">
                                          <a:latin typeface="Cambria Math"/>
                                        </a:rPr>
                                        <m:t>𝑖</m:t>
                                      </m:r>
                                    </m:sub>
                                  </m:sSub>
                                  <m:r>
                                    <a:rPr lang="en-US" altLang="zh-CN" sz="1600" i="1">
                                      <a:latin typeface="Cambria Math"/>
                                      <a:ea typeface="Cambria Math"/>
                                    </a:rPr>
                                    <m:t>∩</m:t>
                                  </m:r>
                                  <m:sSub>
                                    <m:sSubPr>
                                      <m:ctrlPr>
                                        <a:rPr lang="en-US" altLang="zh-CN" sz="1600" i="1">
                                          <a:latin typeface="Cambria Math"/>
                                        </a:rPr>
                                      </m:ctrlPr>
                                    </m:sSubPr>
                                    <m:e>
                                      <m:r>
                                        <a:rPr lang="en-US" altLang="zh-CN" sz="1600" i="1">
                                          <a:latin typeface="Cambria Math"/>
                                        </a:rPr>
                                        <m:t>𝑙</m:t>
                                      </m:r>
                                    </m:e>
                                    <m:sub>
                                      <m:r>
                                        <a:rPr lang="en-US" altLang="zh-CN" sz="1600" i="1">
                                          <a:latin typeface="Cambria Math"/>
                                        </a:rPr>
                                        <m:t>𝑗</m:t>
                                      </m:r>
                                    </m:sub>
                                  </m:sSub>
                                </m:e>
                              </m:d>
                            </m:e>
                          </m:func>
                        </m:e>
                      </m:nary>
                    </m:oMath>
                  </m:oMathPara>
                </a14:m>
                <a:endParaRPr lang="en-US" altLang="zh-CN" sz="1600" dirty="0"/>
              </a:p>
              <a:p>
                <a:r>
                  <a:rPr lang="en-US" altLang="zh-CN" sz="2400" dirty="0"/>
                  <a:t>F1 score</a:t>
                </a:r>
                <a:r>
                  <a:rPr lang="en-US" altLang="zh-CN" sz="2400" dirty="0" smtClean="0"/>
                  <a:t>: consider both purity and inverse purity</a:t>
                </a:r>
                <a:endParaRPr lang="en-US" altLang="zh-CN" sz="2800" dirty="0"/>
              </a:p>
              <a:p>
                <a:pPr marL="914400" lvl="2" indent="0">
                  <a:buNone/>
                </a:pPr>
                <a14:m>
                  <m:oMathPara xmlns:m="http://schemas.openxmlformats.org/officeDocument/2006/math">
                    <m:oMathParaPr>
                      <m:jc m:val="centerGroup"/>
                    </m:oMathParaPr>
                    <m:oMath xmlns:m="http://schemas.openxmlformats.org/officeDocument/2006/math">
                      <m:sSub>
                        <m:sSubPr>
                          <m:ctrlPr>
                            <a:rPr lang="en-US" altLang="zh-CN" sz="1600" i="1">
                              <a:latin typeface="Cambria Math"/>
                            </a:rPr>
                          </m:ctrlPr>
                        </m:sSubPr>
                        <m:e>
                          <m:r>
                            <a:rPr lang="en-US" altLang="zh-CN" sz="1600" i="1">
                              <a:latin typeface="Cambria Math"/>
                            </a:rPr>
                            <m:t>𝐹</m:t>
                          </m:r>
                        </m:e>
                        <m:sub>
                          <m:r>
                            <a:rPr lang="en-US" altLang="zh-CN" sz="1600" i="1">
                              <a:latin typeface="Cambria Math"/>
                            </a:rPr>
                            <m:t>1</m:t>
                          </m:r>
                        </m:sub>
                      </m:sSub>
                      <m:d>
                        <m:dPr>
                          <m:ctrlPr>
                            <a:rPr lang="en-US" altLang="zh-CN" sz="1600" i="1">
                              <a:latin typeface="Cambria Math"/>
                            </a:rPr>
                          </m:ctrlPr>
                        </m:dPr>
                        <m:e>
                          <m:r>
                            <a:rPr lang="en-US" altLang="zh-CN" sz="1600" i="1">
                              <a:latin typeface="Cambria Math"/>
                            </a:rPr>
                            <m:t>𝐶</m:t>
                          </m:r>
                          <m:r>
                            <a:rPr lang="en-US" altLang="zh-CN" sz="1600" i="1">
                              <a:latin typeface="Cambria Math"/>
                            </a:rPr>
                            <m:t>,</m:t>
                          </m:r>
                          <m:r>
                            <a:rPr lang="en-US" altLang="zh-CN" sz="1600" i="1">
                              <a:latin typeface="Cambria Math"/>
                            </a:rPr>
                            <m:t>𝐿</m:t>
                          </m:r>
                        </m:e>
                      </m:d>
                      <m:r>
                        <a:rPr lang="en-US" altLang="zh-CN" sz="1600" i="1">
                          <a:latin typeface="Cambria Math"/>
                        </a:rPr>
                        <m:t>=</m:t>
                      </m:r>
                      <m:f>
                        <m:fPr>
                          <m:ctrlPr>
                            <a:rPr lang="en-US" altLang="zh-CN" sz="1600" i="1">
                              <a:latin typeface="Cambria Math"/>
                            </a:rPr>
                          </m:ctrlPr>
                        </m:fPr>
                        <m:num>
                          <m:r>
                            <a:rPr lang="en-US" altLang="zh-CN" sz="1600" i="1">
                              <a:latin typeface="Cambria Math"/>
                            </a:rPr>
                            <m:t>2∗</m:t>
                          </m:r>
                          <m:r>
                            <a:rPr lang="en-US" altLang="zh-CN" sz="1600" i="1">
                              <a:latin typeface="Cambria Math"/>
                            </a:rPr>
                            <m:t>𝑃𝑢𝑟𝑖𝑡𝑦</m:t>
                          </m:r>
                          <m:d>
                            <m:dPr>
                              <m:ctrlPr>
                                <a:rPr lang="en-US" altLang="zh-CN" sz="1600" i="1">
                                  <a:latin typeface="Cambria Math"/>
                                </a:rPr>
                              </m:ctrlPr>
                            </m:dPr>
                            <m:e>
                              <m:r>
                                <a:rPr lang="en-US" altLang="zh-CN" sz="1600" i="1">
                                  <a:latin typeface="Cambria Math"/>
                                </a:rPr>
                                <m:t>𝐶</m:t>
                              </m:r>
                              <m:r>
                                <a:rPr lang="en-US" altLang="zh-CN" sz="1600" i="1">
                                  <a:latin typeface="Cambria Math"/>
                                </a:rPr>
                                <m:t>,</m:t>
                              </m:r>
                              <m:r>
                                <a:rPr lang="en-US" altLang="zh-CN" sz="1600" i="1">
                                  <a:latin typeface="Cambria Math"/>
                                </a:rPr>
                                <m:t>𝐿</m:t>
                              </m:r>
                            </m:e>
                          </m:d>
                          <m:r>
                            <a:rPr lang="en-US" altLang="zh-CN" sz="1600" i="1">
                              <a:latin typeface="Cambria Math"/>
                            </a:rPr>
                            <m:t>∗</m:t>
                          </m:r>
                          <m:r>
                            <a:rPr lang="en-US" altLang="zh-CN" sz="1600" i="1">
                              <a:latin typeface="Cambria Math"/>
                            </a:rPr>
                            <m:t>𝑃𝑢𝑟𝑖𝑡𝑦</m:t>
                          </m:r>
                          <m:d>
                            <m:dPr>
                              <m:ctrlPr>
                                <a:rPr lang="en-US" altLang="zh-CN" sz="1600" i="1">
                                  <a:latin typeface="Cambria Math"/>
                                </a:rPr>
                              </m:ctrlPr>
                            </m:dPr>
                            <m:e>
                              <m:r>
                                <a:rPr lang="en-US" altLang="zh-CN" sz="1600" i="1">
                                  <a:latin typeface="Cambria Math"/>
                                </a:rPr>
                                <m:t>𝐿</m:t>
                              </m:r>
                              <m:r>
                                <a:rPr lang="en-US" altLang="zh-CN" sz="1600" i="1">
                                  <a:latin typeface="Cambria Math"/>
                                </a:rPr>
                                <m:t>,</m:t>
                              </m:r>
                              <m:r>
                                <a:rPr lang="en-US" altLang="zh-CN" sz="1600" i="1">
                                  <a:latin typeface="Cambria Math"/>
                                </a:rPr>
                                <m:t>𝐶</m:t>
                              </m:r>
                            </m:e>
                          </m:d>
                        </m:num>
                        <m:den>
                          <m:r>
                            <a:rPr lang="en-US" altLang="zh-CN" sz="1600" i="1">
                              <a:latin typeface="Cambria Math"/>
                            </a:rPr>
                            <m:t>𝑃𝑢𝑟𝑖𝑡𝑦</m:t>
                          </m:r>
                          <m:d>
                            <m:dPr>
                              <m:ctrlPr>
                                <a:rPr lang="en-US" altLang="zh-CN" sz="1600" i="1">
                                  <a:latin typeface="Cambria Math"/>
                                </a:rPr>
                              </m:ctrlPr>
                            </m:dPr>
                            <m:e>
                              <m:r>
                                <a:rPr lang="en-US" altLang="zh-CN" sz="1600" i="1">
                                  <a:latin typeface="Cambria Math"/>
                                </a:rPr>
                                <m:t>𝐶</m:t>
                              </m:r>
                              <m:r>
                                <a:rPr lang="en-US" altLang="zh-CN" sz="1600" i="1">
                                  <a:latin typeface="Cambria Math"/>
                                </a:rPr>
                                <m:t>,</m:t>
                              </m:r>
                              <m:r>
                                <a:rPr lang="en-US" altLang="zh-CN" sz="1600" i="1">
                                  <a:latin typeface="Cambria Math"/>
                                </a:rPr>
                                <m:t>𝐿</m:t>
                              </m:r>
                            </m:e>
                          </m:d>
                          <m:r>
                            <a:rPr lang="en-US" altLang="zh-CN" sz="1600" i="1">
                              <a:latin typeface="Cambria Math"/>
                            </a:rPr>
                            <m:t>+</m:t>
                          </m:r>
                          <m:r>
                            <a:rPr lang="en-US" altLang="zh-CN" sz="1600" i="1">
                              <a:latin typeface="Cambria Math"/>
                            </a:rPr>
                            <m:t>𝑃𝑢𝑟𝑖𝑡𝑦</m:t>
                          </m:r>
                          <m:d>
                            <m:dPr>
                              <m:ctrlPr>
                                <a:rPr lang="en-US" altLang="zh-CN" sz="1600" i="1">
                                  <a:latin typeface="Cambria Math"/>
                                </a:rPr>
                              </m:ctrlPr>
                            </m:dPr>
                            <m:e>
                              <m:r>
                                <a:rPr lang="en-US" altLang="zh-CN" sz="1600" i="1">
                                  <a:latin typeface="Cambria Math"/>
                                </a:rPr>
                                <m:t>𝐿</m:t>
                              </m:r>
                              <m:r>
                                <a:rPr lang="en-US" altLang="zh-CN" sz="1600" i="1">
                                  <a:latin typeface="Cambria Math"/>
                                </a:rPr>
                                <m:t>,</m:t>
                              </m:r>
                              <m:r>
                                <a:rPr lang="en-US" altLang="zh-CN" sz="1600" i="1">
                                  <a:latin typeface="Cambria Math"/>
                                </a:rPr>
                                <m:t>𝐶</m:t>
                              </m:r>
                            </m:e>
                          </m:d>
                        </m:den>
                      </m:f>
                    </m:oMath>
                  </m:oMathPara>
                </a14:m>
                <a:endParaRPr lang="en-US" altLang="zh-CN" dirty="0"/>
              </a:p>
              <a:p>
                <a:r>
                  <a:rPr lang="en-US" altLang="zh-CN" sz="2400" dirty="0" smtClean="0"/>
                  <a:t>NMI: measures </a:t>
                </a:r>
                <a:r>
                  <a:rPr lang="en-US" altLang="zh-CN" sz="2400" dirty="0"/>
                  <a:t>the </a:t>
                </a:r>
                <a:r>
                  <a:rPr lang="en-US" altLang="zh-CN" sz="2400" dirty="0" smtClean="0"/>
                  <a:t>common </a:t>
                </a:r>
                <a:r>
                  <a:rPr lang="en-US" altLang="zh-CN" sz="2400" dirty="0"/>
                  <a:t>information </a:t>
                </a:r>
                <a:r>
                  <a:rPr lang="en-US" altLang="zh-CN" sz="2400" dirty="0" smtClean="0"/>
                  <a:t>between the </a:t>
                </a:r>
                <a:r>
                  <a:rPr lang="en-US" altLang="zh-CN" sz="2400" dirty="0"/>
                  <a:t>computed clusters and the ground truth</a:t>
                </a:r>
                <a:endParaRPr lang="en-US" altLang="zh-CN" sz="2800" dirty="0"/>
              </a:p>
              <a:p>
                <a:pPr marL="914400" lvl="2" indent="0">
                  <a:buNone/>
                </a:pPr>
                <a14:m>
                  <m:oMathPara xmlns:m="http://schemas.openxmlformats.org/officeDocument/2006/math">
                    <m:oMathParaPr>
                      <m:jc m:val="centerGroup"/>
                    </m:oMathParaPr>
                    <m:oMath xmlns:m="http://schemas.openxmlformats.org/officeDocument/2006/math">
                      <m:r>
                        <a:rPr lang="en-US" altLang="zh-CN" sz="1600" i="1">
                          <a:latin typeface="Cambria Math"/>
                        </a:rPr>
                        <m:t>𝑁𝑀𝐼</m:t>
                      </m:r>
                      <m:d>
                        <m:dPr>
                          <m:ctrlPr>
                            <a:rPr lang="en-US" altLang="zh-CN" sz="1600" i="1">
                              <a:latin typeface="Cambria Math"/>
                            </a:rPr>
                          </m:ctrlPr>
                        </m:dPr>
                        <m:e>
                          <m:r>
                            <a:rPr lang="en-US" altLang="zh-CN" sz="1600" i="1">
                              <a:latin typeface="Cambria Math"/>
                            </a:rPr>
                            <m:t>𝐶</m:t>
                          </m:r>
                          <m:r>
                            <a:rPr lang="en-US" altLang="zh-CN" sz="1600" i="1">
                              <a:latin typeface="Cambria Math"/>
                            </a:rPr>
                            <m:t>,</m:t>
                          </m:r>
                          <m:r>
                            <a:rPr lang="en-US" altLang="zh-CN" sz="1600" i="1">
                              <a:latin typeface="Cambria Math"/>
                            </a:rPr>
                            <m:t>𝐿</m:t>
                          </m:r>
                        </m:e>
                      </m:d>
                      <m:r>
                        <a:rPr lang="en-US" altLang="zh-CN" sz="1600" i="1">
                          <a:latin typeface="Cambria Math"/>
                        </a:rPr>
                        <m:t>=</m:t>
                      </m:r>
                      <m:f>
                        <m:fPr>
                          <m:ctrlPr>
                            <a:rPr lang="en-US" altLang="zh-CN" sz="1600" i="1">
                              <a:latin typeface="Cambria Math"/>
                            </a:rPr>
                          </m:ctrlPr>
                        </m:fPr>
                        <m:num>
                          <m:r>
                            <a:rPr lang="en-US" altLang="zh-CN" sz="1600" i="1">
                              <a:latin typeface="Cambria Math"/>
                            </a:rPr>
                            <m:t>𝑀𝐼</m:t>
                          </m:r>
                          <m:d>
                            <m:dPr>
                              <m:ctrlPr>
                                <a:rPr lang="en-US" altLang="zh-CN" sz="1600" i="1">
                                  <a:latin typeface="Cambria Math"/>
                                </a:rPr>
                              </m:ctrlPr>
                            </m:dPr>
                            <m:e>
                              <m:r>
                                <a:rPr lang="en-US" altLang="zh-CN" sz="1600" i="1">
                                  <a:latin typeface="Cambria Math"/>
                                </a:rPr>
                                <m:t>𝐶</m:t>
                              </m:r>
                              <m:r>
                                <a:rPr lang="en-US" altLang="zh-CN" sz="1600" i="1">
                                  <a:latin typeface="Cambria Math"/>
                                </a:rPr>
                                <m:t>,</m:t>
                              </m:r>
                              <m:r>
                                <a:rPr lang="en-US" altLang="zh-CN" sz="1600" i="1">
                                  <a:latin typeface="Cambria Math"/>
                                </a:rPr>
                                <m:t>𝐿</m:t>
                              </m:r>
                            </m:e>
                          </m:d>
                        </m:num>
                        <m:den>
                          <m:r>
                            <a:rPr lang="en-US" altLang="zh-CN" sz="1600" i="1">
                              <a:latin typeface="Cambria Math"/>
                            </a:rPr>
                            <m:t>(</m:t>
                          </m:r>
                          <m:r>
                            <a:rPr lang="en-US" altLang="zh-CN" sz="1600" i="1">
                              <a:latin typeface="Cambria Math"/>
                            </a:rPr>
                            <m:t>𝐻</m:t>
                          </m:r>
                          <m:d>
                            <m:dPr>
                              <m:ctrlPr>
                                <a:rPr lang="en-US" altLang="zh-CN" sz="1600" i="1">
                                  <a:latin typeface="Cambria Math"/>
                                </a:rPr>
                              </m:ctrlPr>
                            </m:dPr>
                            <m:e>
                              <m:r>
                                <a:rPr lang="en-US" altLang="zh-CN" sz="1600" i="1">
                                  <a:latin typeface="Cambria Math"/>
                                </a:rPr>
                                <m:t>𝐶</m:t>
                              </m:r>
                            </m:e>
                          </m:d>
                          <m:r>
                            <a:rPr lang="en-US" altLang="zh-CN" sz="1600" i="1">
                              <a:latin typeface="Cambria Math"/>
                            </a:rPr>
                            <m:t>+</m:t>
                          </m:r>
                          <m:r>
                            <a:rPr lang="en-US" altLang="zh-CN" sz="1600" i="1">
                              <a:latin typeface="Cambria Math"/>
                            </a:rPr>
                            <m:t>𝐻</m:t>
                          </m:r>
                          <m:d>
                            <m:dPr>
                              <m:ctrlPr>
                                <a:rPr lang="en-US" altLang="zh-CN" sz="1600" i="1">
                                  <a:latin typeface="Cambria Math"/>
                                </a:rPr>
                              </m:ctrlPr>
                            </m:dPr>
                            <m:e>
                              <m:r>
                                <a:rPr lang="en-US" altLang="zh-CN" sz="1600" i="1">
                                  <a:latin typeface="Cambria Math"/>
                                </a:rPr>
                                <m:t>𝐿</m:t>
                              </m:r>
                            </m:e>
                          </m:d>
                          <m:r>
                            <a:rPr lang="en-US" altLang="zh-CN" sz="1600" i="1">
                              <a:latin typeface="Cambria Math"/>
                            </a:rPr>
                            <m:t>)/2</m:t>
                          </m:r>
                        </m:den>
                      </m:f>
                    </m:oMath>
                  </m:oMathPara>
                </a14:m>
                <a:endParaRPr lang="en-US" altLang="zh-CN" sz="1600" dirty="0"/>
              </a:p>
              <a:p>
                <a:pPr marL="914400" lvl="2" indent="0">
                  <a:buNone/>
                </a:pPr>
                <a14:m>
                  <m:oMathPara xmlns:m="http://schemas.openxmlformats.org/officeDocument/2006/math">
                    <m:oMathParaPr>
                      <m:jc m:val="centerGroup"/>
                    </m:oMathParaPr>
                    <m:oMath xmlns:m="http://schemas.openxmlformats.org/officeDocument/2006/math">
                      <m:r>
                        <a:rPr lang="en-US" altLang="zh-CN" sz="1600" i="1">
                          <a:latin typeface="Cambria Math"/>
                        </a:rPr>
                        <m:t>𝑀𝐼</m:t>
                      </m:r>
                      <m:d>
                        <m:dPr>
                          <m:ctrlPr>
                            <a:rPr lang="en-US" altLang="zh-CN" sz="1600" i="1">
                              <a:latin typeface="Cambria Math"/>
                            </a:rPr>
                          </m:ctrlPr>
                        </m:dPr>
                        <m:e>
                          <m:r>
                            <a:rPr lang="en-US" altLang="zh-CN" sz="1600" i="1">
                              <a:latin typeface="Cambria Math"/>
                            </a:rPr>
                            <m:t>𝐶</m:t>
                          </m:r>
                          <m:r>
                            <a:rPr lang="en-US" altLang="zh-CN" sz="1600" i="1">
                              <a:latin typeface="Cambria Math"/>
                            </a:rPr>
                            <m:t>,</m:t>
                          </m:r>
                          <m:r>
                            <a:rPr lang="en-US" altLang="zh-CN" sz="1600" i="1">
                              <a:latin typeface="Cambria Math"/>
                            </a:rPr>
                            <m:t>𝐿</m:t>
                          </m:r>
                        </m:e>
                      </m:d>
                      <m:r>
                        <a:rPr lang="en-US" altLang="zh-CN" sz="1600" i="1">
                          <a:latin typeface="Cambria Math"/>
                        </a:rPr>
                        <m:t>=</m:t>
                      </m:r>
                      <m:nary>
                        <m:naryPr>
                          <m:chr m:val="∑"/>
                          <m:supHide m:val="on"/>
                          <m:ctrlPr>
                            <a:rPr lang="en-US" altLang="zh-CN" sz="1600" i="1">
                              <a:latin typeface="Cambria Math"/>
                            </a:rPr>
                          </m:ctrlPr>
                        </m:naryPr>
                        <m:sub>
                          <m:sSub>
                            <m:sSubPr>
                              <m:ctrlPr>
                                <a:rPr lang="en-US" altLang="zh-CN" sz="1600" i="1">
                                  <a:latin typeface="Cambria Math"/>
                                </a:rPr>
                              </m:ctrlPr>
                            </m:sSubPr>
                            <m:e>
                              <m:r>
                                <a:rPr lang="en-US" altLang="zh-CN" sz="1600" i="1">
                                  <a:latin typeface="Cambria Math"/>
                                </a:rPr>
                                <m:t>𝑐</m:t>
                              </m:r>
                            </m:e>
                            <m:sub>
                              <m:r>
                                <a:rPr lang="en-US" altLang="zh-CN" sz="1600" i="1">
                                  <a:latin typeface="Cambria Math"/>
                                </a:rPr>
                                <m:t>𝑖</m:t>
                              </m:r>
                            </m:sub>
                          </m:sSub>
                          <m:r>
                            <a:rPr lang="en-US" altLang="zh-CN" sz="1600" i="1">
                              <a:latin typeface="Cambria Math"/>
                            </a:rPr>
                            <m:t>∈</m:t>
                          </m:r>
                          <m:r>
                            <a:rPr lang="en-US" altLang="zh-CN" sz="1600" i="1">
                              <a:latin typeface="Cambria Math"/>
                            </a:rPr>
                            <m:t>𝐶</m:t>
                          </m:r>
                        </m:sub>
                        <m:sup/>
                        <m:e>
                          <m:nary>
                            <m:naryPr>
                              <m:chr m:val="∑"/>
                              <m:supHide m:val="on"/>
                              <m:ctrlPr>
                                <a:rPr lang="en-US" altLang="zh-CN" sz="1600" i="1">
                                  <a:latin typeface="Cambria Math"/>
                                </a:rPr>
                              </m:ctrlPr>
                            </m:naryPr>
                            <m:sub>
                              <m:sSub>
                                <m:sSubPr>
                                  <m:ctrlPr>
                                    <a:rPr lang="en-US" altLang="zh-CN" sz="1600" i="1">
                                      <a:latin typeface="Cambria Math"/>
                                    </a:rPr>
                                  </m:ctrlPr>
                                </m:sSubPr>
                                <m:e>
                                  <m:r>
                                    <a:rPr lang="en-US" altLang="zh-CN" sz="1600" i="1">
                                      <a:latin typeface="Cambria Math"/>
                                    </a:rPr>
                                    <m:t>𝑙</m:t>
                                  </m:r>
                                </m:e>
                                <m:sub>
                                  <m:r>
                                    <a:rPr lang="en-US" altLang="zh-CN" sz="1600" i="1">
                                      <a:latin typeface="Cambria Math"/>
                                    </a:rPr>
                                    <m:t>𝑗</m:t>
                                  </m:r>
                                </m:sub>
                              </m:sSub>
                              <m:r>
                                <a:rPr lang="en-US" altLang="zh-CN" sz="1600" i="1">
                                  <a:latin typeface="Cambria Math"/>
                                </a:rPr>
                                <m:t>∈</m:t>
                              </m:r>
                              <m:r>
                                <a:rPr lang="en-US" altLang="zh-CN" sz="1600" i="1">
                                  <a:latin typeface="Cambria Math"/>
                                </a:rPr>
                                <m:t>𝐿</m:t>
                              </m:r>
                            </m:sub>
                            <m:sup/>
                            <m:e>
                              <m:f>
                                <m:fPr>
                                  <m:ctrlPr>
                                    <a:rPr lang="en-US" altLang="zh-CN" sz="1600" i="1">
                                      <a:latin typeface="Cambria Math"/>
                                      <a:ea typeface="Cambria Math"/>
                                    </a:rPr>
                                  </m:ctrlPr>
                                </m:fPr>
                                <m:num>
                                  <m:d>
                                    <m:dPr>
                                      <m:begChr m:val="|"/>
                                      <m:endChr m:val="|"/>
                                      <m:ctrlPr>
                                        <a:rPr lang="en-US" altLang="zh-CN" sz="1600" i="1">
                                          <a:latin typeface="Cambria Math"/>
                                        </a:rPr>
                                      </m:ctrlPr>
                                    </m:dPr>
                                    <m:e>
                                      <m:sSub>
                                        <m:sSubPr>
                                          <m:ctrlPr>
                                            <a:rPr lang="en-US" altLang="zh-CN" sz="1600" i="1">
                                              <a:latin typeface="Cambria Math"/>
                                            </a:rPr>
                                          </m:ctrlPr>
                                        </m:sSubPr>
                                        <m:e>
                                          <m:r>
                                            <a:rPr lang="en-US" altLang="zh-CN" sz="1600" i="1">
                                              <a:latin typeface="Cambria Math"/>
                                            </a:rPr>
                                            <m:t>𝑐</m:t>
                                          </m:r>
                                        </m:e>
                                        <m:sub>
                                          <m:r>
                                            <a:rPr lang="en-US" altLang="zh-CN" sz="1600" i="1">
                                              <a:latin typeface="Cambria Math"/>
                                            </a:rPr>
                                            <m:t>𝑖</m:t>
                                          </m:r>
                                        </m:sub>
                                      </m:sSub>
                                      <m:r>
                                        <a:rPr lang="en-US" altLang="zh-CN" sz="1600" i="1">
                                          <a:latin typeface="Cambria Math"/>
                                          <a:ea typeface="Cambria Math"/>
                                        </a:rPr>
                                        <m:t>∩</m:t>
                                      </m:r>
                                      <m:sSub>
                                        <m:sSubPr>
                                          <m:ctrlPr>
                                            <a:rPr lang="en-US" altLang="zh-CN" sz="1600" i="1">
                                              <a:latin typeface="Cambria Math"/>
                                              <a:ea typeface="Cambria Math"/>
                                            </a:rPr>
                                          </m:ctrlPr>
                                        </m:sSubPr>
                                        <m:e>
                                          <m:r>
                                            <a:rPr lang="en-US" altLang="zh-CN" sz="1600" i="1">
                                              <a:latin typeface="Cambria Math"/>
                                              <a:ea typeface="Cambria Math"/>
                                            </a:rPr>
                                            <m:t>𝑙</m:t>
                                          </m:r>
                                        </m:e>
                                        <m:sub>
                                          <m:r>
                                            <a:rPr lang="en-US" altLang="zh-CN" sz="1600" i="1">
                                              <a:latin typeface="Cambria Math"/>
                                              <a:ea typeface="Cambria Math"/>
                                            </a:rPr>
                                            <m:t>𝑗</m:t>
                                          </m:r>
                                        </m:sub>
                                      </m:sSub>
                                    </m:e>
                                  </m:d>
                                </m:num>
                                <m:den>
                                  <m:r>
                                    <a:rPr lang="en-US" altLang="zh-CN" sz="1600" i="1">
                                      <a:latin typeface="Cambria Math"/>
                                      <a:ea typeface="Cambria Math"/>
                                    </a:rPr>
                                    <m:t>𝑁</m:t>
                                  </m:r>
                                </m:den>
                              </m:f>
                              <m:r>
                                <m:rPr>
                                  <m:sty m:val="p"/>
                                </m:rPr>
                                <a:rPr lang="en-US" altLang="zh-CN" sz="1600">
                                  <a:latin typeface="Cambria Math"/>
                                  <a:ea typeface="Cambria Math"/>
                                </a:rPr>
                                <m:t>log</m:t>
                              </m:r>
                              <m:r>
                                <a:rPr lang="en-US" altLang="zh-CN" sz="1600" i="1">
                                  <a:latin typeface="Cambria Math"/>
                                  <a:ea typeface="Cambria Math"/>
                                </a:rPr>
                                <m:t>⁡(</m:t>
                              </m:r>
                              <m:f>
                                <m:fPr>
                                  <m:ctrlPr>
                                    <a:rPr lang="en-US" altLang="zh-CN" sz="1600" i="1">
                                      <a:latin typeface="Cambria Math"/>
                                      <a:ea typeface="Cambria Math"/>
                                    </a:rPr>
                                  </m:ctrlPr>
                                </m:fPr>
                                <m:num>
                                  <m:r>
                                    <a:rPr lang="en-US" altLang="zh-CN" sz="1600" i="1">
                                      <a:latin typeface="Cambria Math"/>
                                      <a:ea typeface="Cambria Math"/>
                                    </a:rPr>
                                    <m:t>𝑁</m:t>
                                  </m:r>
                                  <m:r>
                                    <a:rPr lang="en-US" altLang="zh-CN" sz="1600" i="1">
                                      <a:latin typeface="Cambria Math"/>
                                      <a:ea typeface="Cambria Math"/>
                                    </a:rPr>
                                    <m:t>∗</m:t>
                                  </m:r>
                                  <m:d>
                                    <m:dPr>
                                      <m:begChr m:val="|"/>
                                      <m:endChr m:val="|"/>
                                      <m:ctrlPr>
                                        <a:rPr lang="en-US" altLang="zh-CN" sz="1600" i="1">
                                          <a:latin typeface="Cambria Math"/>
                                          <a:ea typeface="Cambria Math"/>
                                        </a:rPr>
                                      </m:ctrlPr>
                                    </m:dPr>
                                    <m:e>
                                      <m:sSub>
                                        <m:sSubPr>
                                          <m:ctrlPr>
                                            <a:rPr lang="en-US" altLang="zh-CN" sz="1600" i="1">
                                              <a:latin typeface="Cambria Math"/>
                                              <a:ea typeface="Cambria Math"/>
                                            </a:rPr>
                                          </m:ctrlPr>
                                        </m:sSubPr>
                                        <m:e>
                                          <m:r>
                                            <a:rPr lang="en-US" altLang="zh-CN" sz="1600" i="1">
                                              <a:latin typeface="Cambria Math"/>
                                              <a:ea typeface="Cambria Math"/>
                                            </a:rPr>
                                            <m:t>𝑐</m:t>
                                          </m:r>
                                        </m:e>
                                        <m:sub>
                                          <m:r>
                                            <a:rPr lang="en-US" altLang="zh-CN" sz="1600" i="1">
                                              <a:latin typeface="Cambria Math"/>
                                              <a:ea typeface="Cambria Math"/>
                                            </a:rPr>
                                            <m:t>𝑖</m:t>
                                          </m:r>
                                        </m:sub>
                                      </m:sSub>
                                      <m:r>
                                        <a:rPr lang="en-US" altLang="zh-CN" sz="1600" i="1">
                                          <a:latin typeface="Cambria Math"/>
                                          <a:ea typeface="Cambria Math"/>
                                        </a:rPr>
                                        <m:t>∩</m:t>
                                      </m:r>
                                      <m:sSub>
                                        <m:sSubPr>
                                          <m:ctrlPr>
                                            <a:rPr lang="en-US" altLang="zh-CN" sz="1600" i="1">
                                              <a:latin typeface="Cambria Math"/>
                                              <a:ea typeface="Cambria Math"/>
                                            </a:rPr>
                                          </m:ctrlPr>
                                        </m:sSubPr>
                                        <m:e>
                                          <m:r>
                                            <a:rPr lang="en-US" altLang="zh-CN" sz="1600" i="1">
                                              <a:latin typeface="Cambria Math"/>
                                              <a:ea typeface="Cambria Math"/>
                                            </a:rPr>
                                            <m:t>𝑙</m:t>
                                          </m:r>
                                        </m:e>
                                        <m:sub>
                                          <m:r>
                                            <a:rPr lang="en-US" altLang="zh-CN" sz="1600" i="1">
                                              <a:latin typeface="Cambria Math"/>
                                              <a:ea typeface="Cambria Math"/>
                                            </a:rPr>
                                            <m:t>𝑗</m:t>
                                          </m:r>
                                        </m:sub>
                                      </m:sSub>
                                    </m:e>
                                  </m:d>
                                </m:num>
                                <m:den>
                                  <m:d>
                                    <m:dPr>
                                      <m:begChr m:val="|"/>
                                      <m:endChr m:val="|"/>
                                      <m:ctrlPr>
                                        <a:rPr lang="en-US" altLang="zh-CN" sz="1600" i="1">
                                          <a:latin typeface="Cambria Math"/>
                                          <a:ea typeface="Cambria Math"/>
                                        </a:rPr>
                                      </m:ctrlPr>
                                    </m:dPr>
                                    <m:e>
                                      <m:sSub>
                                        <m:sSubPr>
                                          <m:ctrlPr>
                                            <a:rPr lang="en-US" altLang="zh-CN" sz="1600" i="1">
                                              <a:latin typeface="Cambria Math"/>
                                              <a:ea typeface="Cambria Math"/>
                                            </a:rPr>
                                          </m:ctrlPr>
                                        </m:sSubPr>
                                        <m:e>
                                          <m:r>
                                            <a:rPr lang="en-US" altLang="zh-CN" sz="1600" i="1">
                                              <a:latin typeface="Cambria Math"/>
                                              <a:ea typeface="Cambria Math"/>
                                            </a:rPr>
                                            <m:t>𝑐</m:t>
                                          </m:r>
                                        </m:e>
                                        <m:sub>
                                          <m:r>
                                            <a:rPr lang="en-US" altLang="zh-CN" sz="1600" i="1">
                                              <a:latin typeface="Cambria Math"/>
                                              <a:ea typeface="Cambria Math"/>
                                            </a:rPr>
                                            <m:t>𝑖</m:t>
                                          </m:r>
                                        </m:sub>
                                      </m:sSub>
                                    </m:e>
                                  </m:d>
                                  <m:r>
                                    <a:rPr lang="en-US" altLang="zh-CN" sz="1600" i="1">
                                      <a:latin typeface="Cambria Math"/>
                                      <a:ea typeface="Cambria Math"/>
                                    </a:rPr>
                                    <m:t>∗</m:t>
                                  </m:r>
                                  <m:d>
                                    <m:dPr>
                                      <m:begChr m:val="|"/>
                                      <m:endChr m:val="|"/>
                                      <m:ctrlPr>
                                        <a:rPr lang="en-US" altLang="zh-CN" sz="1600" i="1">
                                          <a:latin typeface="Cambria Math"/>
                                          <a:ea typeface="Cambria Math"/>
                                        </a:rPr>
                                      </m:ctrlPr>
                                    </m:dPr>
                                    <m:e>
                                      <m:sSub>
                                        <m:sSubPr>
                                          <m:ctrlPr>
                                            <a:rPr lang="en-US" altLang="zh-CN" sz="1600" i="1">
                                              <a:latin typeface="Cambria Math"/>
                                              <a:ea typeface="Cambria Math"/>
                                            </a:rPr>
                                          </m:ctrlPr>
                                        </m:sSubPr>
                                        <m:e>
                                          <m:r>
                                            <a:rPr lang="en-US" altLang="zh-CN" sz="1600" i="1">
                                              <a:latin typeface="Cambria Math"/>
                                              <a:ea typeface="Cambria Math"/>
                                            </a:rPr>
                                            <m:t>𝑙</m:t>
                                          </m:r>
                                        </m:e>
                                        <m:sub>
                                          <m:r>
                                            <a:rPr lang="en-US" altLang="zh-CN" sz="1600" i="1">
                                              <a:latin typeface="Cambria Math"/>
                                              <a:ea typeface="Cambria Math"/>
                                            </a:rPr>
                                            <m:t>𝑗</m:t>
                                          </m:r>
                                        </m:sub>
                                      </m:sSub>
                                    </m:e>
                                  </m:d>
                                </m:den>
                              </m:f>
                              <m:r>
                                <a:rPr lang="en-US" altLang="zh-CN" sz="1600" i="1">
                                  <a:latin typeface="Cambria Math"/>
                                  <a:ea typeface="Cambria Math"/>
                                </a:rPr>
                                <m:t>)</m:t>
                              </m:r>
                            </m:e>
                          </m:nary>
                        </m:e>
                      </m:nary>
                    </m:oMath>
                  </m:oMathPara>
                </a14:m>
                <a:endParaRPr lang="zh-CN" altLang="en-US" dirty="0"/>
              </a:p>
            </p:txBody>
          </p:sp>
        </mc:Choice>
        <mc:Fallback xmlns="">
          <p:sp>
            <p:nvSpPr>
              <p:cNvPr id="3" name="内容占位符 2"/>
              <p:cNvSpPr>
                <a:spLocks noGrp="1" noRot="1" noChangeAspect="1" noMove="1" noResize="1" noEditPoints="1" noAdjustHandles="1" noChangeArrowheads="1" noChangeShapeType="1" noTextEdit="1"/>
              </p:cNvSpPr>
              <p:nvPr>
                <p:ph idx="1"/>
              </p:nvPr>
            </p:nvSpPr>
            <p:spPr>
              <a:blipFill rotWithShape="0">
                <a:blip r:embed="rId4"/>
                <a:stretch>
                  <a:fillRect l="-583" t="-9211" r="-1166" b="-6220"/>
                </a:stretch>
              </a:blipFill>
            </p:spPr>
            <p:txBody>
              <a:bodyPr/>
              <a:lstStyle/>
              <a:p>
                <a:r>
                  <a:rPr lang="zh-CN" altLang="en-US">
                    <a:noFill/>
                  </a:rPr>
                  <a:t> </a:t>
                </a:r>
              </a:p>
            </p:txBody>
          </p:sp>
        </mc:Fallback>
      </mc:AlternateContent>
      <p:sp>
        <p:nvSpPr>
          <p:cNvPr id="4" name="灯片编号占位符 3"/>
          <p:cNvSpPr>
            <a:spLocks noGrp="1"/>
          </p:cNvSpPr>
          <p:nvPr>
            <p:ph type="sldNum" sz="quarter" idx="12"/>
          </p:nvPr>
        </p:nvSpPr>
        <p:spPr/>
        <p:txBody>
          <a:bodyPr/>
          <a:lstStyle/>
          <a:p>
            <a:fld id="{6A5238FC-BF8F-44BD-809B-27C3F40AEC9A}" type="slidenum">
              <a:rPr lang="zh-CN" altLang="en-US" smtClean="0"/>
              <a:t>24</a:t>
            </a:fld>
            <a:endParaRPr lang="zh-CN" altLang="en-US"/>
          </a:p>
        </p:txBody>
      </p:sp>
      <p:pic>
        <p:nvPicPr>
          <p:cNvPr id="9" name="音频 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4025891672"/>
      </p:ext>
    </p:extLst>
  </p:cSld>
  <p:clrMapOvr>
    <a:masterClrMapping/>
  </p:clrMapOvr>
  <mc:AlternateContent xmlns:mc="http://schemas.openxmlformats.org/markup-compatibility/2006">
    <mc:Choice xmlns:p14="http://schemas.microsoft.com/office/powerpoint/2010/main" Requires="p14">
      <p:transition spd="slow" p14:dur="2000" advTm="42267"/>
    </mc:Choice>
    <mc:Fallback>
      <p:transition spd="slow" advTm="422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64151"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内容占位符 2"/>
          <p:cNvSpPr txBox="1">
            <a:spLocks/>
          </p:cNvSpPr>
          <p:nvPr/>
        </p:nvSpPr>
        <p:spPr>
          <a:xfrm>
            <a:off x="4743263" y="994799"/>
            <a:ext cx="3661237" cy="5097100"/>
          </a:xfrm>
          <a:prstGeom prst="rect">
            <a:avLst/>
          </a:prstGeom>
        </p:spPr>
        <p:txBody>
          <a:bodyPr vert="horz" lIns="91440" tIns="45720" rIns="91440" bIns="45720" rtlCol="0">
            <a:normAutofit/>
          </a:bodyPr>
          <a:lstStyle>
            <a:lvl1pPr marL="357188" indent="-357188" algn="just" defTabSz="914400" rtl="0" eaLnBrk="1" latinLnBrk="0" hangingPunct="1">
              <a:lnSpc>
                <a:spcPct val="110000"/>
              </a:lnSpc>
              <a:spcBef>
                <a:spcPts val="1800"/>
              </a:spcBef>
              <a:spcAft>
                <a:spcPts val="0"/>
              </a:spcAft>
              <a:buClr>
                <a:schemeClr val="accent1">
                  <a:lumMod val="75000"/>
                </a:schemeClr>
              </a:buClr>
              <a:buSzPct val="90000"/>
              <a:buFont typeface="Webdings" panose="05030102010509060703" pitchFamily="18" charset="2"/>
              <a:buChar char=""/>
              <a:defRPr sz="2000" kern="1200" baseline="0">
                <a:solidFill>
                  <a:schemeClr val="accent1"/>
                </a:solidFill>
                <a:latin typeface="Arial" panose="020B0604020202020204" pitchFamily="34" charset="0"/>
                <a:ea typeface="微软雅黑" panose="020B0503020204020204" pitchFamily="34" charset="-122"/>
                <a:cs typeface="+mn-cs"/>
              </a:defRPr>
            </a:lvl1pPr>
            <a:lvl2pPr marL="357188" indent="-357188" algn="just" defTabSz="914400" rtl="0" eaLnBrk="1" latinLnBrk="0" hangingPunct="1">
              <a:lnSpc>
                <a:spcPct val="130000"/>
              </a:lnSpc>
              <a:spcBef>
                <a:spcPts val="0"/>
              </a:spcBef>
              <a:spcAft>
                <a:spcPts val="600"/>
              </a:spcAft>
              <a:buClr>
                <a:schemeClr val="accent2">
                  <a:lumMod val="60000"/>
                  <a:lumOff val="40000"/>
                </a:schemeClr>
              </a:buClr>
              <a:buFont typeface="幼圆" panose="02010509060101010101" pitchFamily="49" charset="-122"/>
              <a:buChar char=" "/>
              <a:defRPr sz="1600" kern="1200" baseline="0">
                <a:solidFill>
                  <a:srgbClr val="7D7D7D"/>
                </a:solidFill>
                <a:latin typeface="幼圆" panose="02010509060101010101" pitchFamily="49" charset="-122"/>
                <a:ea typeface="幼圆" panose="02010509060101010101" pitchFamily="49"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dirty="0"/>
              <a:t>Context </a:t>
            </a:r>
            <a:r>
              <a:rPr lang="en-US" altLang="zh-CN" dirty="0" smtClean="0"/>
              <a:t>representation</a:t>
            </a:r>
            <a:endParaRPr lang="en-US" altLang="zh-CN" dirty="0"/>
          </a:p>
          <a:p>
            <a:endParaRPr lang="en-US" altLang="zh-CN" dirty="0" smtClean="0"/>
          </a:p>
          <a:p>
            <a:endParaRPr lang="en-US" altLang="zh-CN" dirty="0" smtClean="0"/>
          </a:p>
          <a:p>
            <a:endParaRPr lang="en-US" altLang="zh-CN" dirty="0" smtClean="0"/>
          </a:p>
          <a:p>
            <a:endParaRPr lang="en-US" altLang="zh-CN" dirty="0" smtClean="0"/>
          </a:p>
          <a:p>
            <a:endParaRPr lang="zh-CN" altLang="en-US" dirty="0"/>
          </a:p>
        </p:txBody>
      </p:sp>
      <p:sp>
        <p:nvSpPr>
          <p:cNvPr id="2" name="标题 1"/>
          <p:cNvSpPr>
            <a:spLocks noGrp="1"/>
          </p:cNvSpPr>
          <p:nvPr>
            <p:ph type="title"/>
          </p:nvPr>
        </p:nvSpPr>
        <p:spPr/>
        <p:txBody>
          <a:bodyPr/>
          <a:lstStyle/>
          <a:p>
            <a:r>
              <a:rPr lang="en-US" altLang="zh-CN" dirty="0" smtClean="0"/>
              <a:t>Evaluation of Components</a:t>
            </a:r>
            <a:endParaRPr lang="zh-CN" altLang="en-US" dirty="0"/>
          </a:p>
        </p:txBody>
      </p:sp>
      <p:sp>
        <p:nvSpPr>
          <p:cNvPr id="3" name="内容占位符 2"/>
          <p:cNvSpPr>
            <a:spLocks noGrp="1"/>
          </p:cNvSpPr>
          <p:nvPr>
            <p:ph idx="1"/>
          </p:nvPr>
        </p:nvSpPr>
        <p:spPr>
          <a:xfrm>
            <a:off x="374228" y="994799"/>
            <a:ext cx="4133977" cy="5097100"/>
          </a:xfrm>
        </p:spPr>
        <p:txBody>
          <a:bodyPr/>
          <a:lstStyle/>
          <a:p>
            <a:r>
              <a:rPr lang="en-US" altLang="zh-CN" dirty="0"/>
              <a:t>Context </a:t>
            </a:r>
            <a:r>
              <a:rPr lang="en-US" altLang="zh-CN" dirty="0" smtClean="0"/>
              <a:t>extraction</a:t>
            </a:r>
            <a:endParaRPr lang="en-US" altLang="zh-CN" dirty="0"/>
          </a:p>
          <a:p>
            <a:endParaRPr lang="en-US" altLang="zh-CN" dirty="0"/>
          </a:p>
          <a:p>
            <a:endParaRPr lang="en-US" altLang="zh-CN" dirty="0"/>
          </a:p>
          <a:p>
            <a:endParaRPr lang="en-US" altLang="zh-CN" dirty="0" smtClean="0"/>
          </a:p>
          <a:p>
            <a:r>
              <a:rPr lang="en-US" altLang="zh-CN" dirty="0"/>
              <a:t>Clustering </a:t>
            </a:r>
            <a:r>
              <a:rPr lang="en-US" altLang="zh-CN" dirty="0" smtClean="0"/>
              <a:t>algorithms</a:t>
            </a:r>
            <a:endParaRPr lang="en-US" altLang="zh-CN" dirty="0"/>
          </a:p>
          <a:p>
            <a:endParaRPr lang="zh-CN" altLang="en-US" dirty="0"/>
          </a:p>
        </p:txBody>
      </p:sp>
      <p:sp>
        <p:nvSpPr>
          <p:cNvPr id="4" name="灯片编号占位符 3"/>
          <p:cNvSpPr>
            <a:spLocks noGrp="1"/>
          </p:cNvSpPr>
          <p:nvPr>
            <p:ph type="sldNum" sz="quarter" idx="12"/>
          </p:nvPr>
        </p:nvSpPr>
        <p:spPr/>
        <p:txBody>
          <a:bodyPr/>
          <a:lstStyle/>
          <a:p>
            <a:fld id="{6A5238FC-BF8F-44BD-809B-27C3F40AEC9A}" type="slidenum">
              <a:rPr lang="zh-CN" altLang="en-US" smtClean="0"/>
              <a:t>25</a:t>
            </a:fld>
            <a:endParaRPr lang="zh-CN" altLang="en-US"/>
          </a:p>
        </p:txBody>
      </p:sp>
      <p:graphicFrame>
        <p:nvGraphicFramePr>
          <p:cNvPr id="5" name="表格 4"/>
          <p:cNvGraphicFramePr>
            <a:graphicFrameLocks noGrp="1"/>
          </p:cNvGraphicFramePr>
          <p:nvPr>
            <p:extLst>
              <p:ext uri="{D42A27DB-BD31-4B8C-83A1-F6EECF244321}">
                <p14:modId xmlns:p14="http://schemas.microsoft.com/office/powerpoint/2010/main" val="2177018988"/>
              </p:ext>
            </p:extLst>
          </p:nvPr>
        </p:nvGraphicFramePr>
        <p:xfrm>
          <a:off x="827076" y="1534633"/>
          <a:ext cx="3348547" cy="1219200"/>
        </p:xfrm>
        <a:graphic>
          <a:graphicData uri="http://schemas.openxmlformats.org/drawingml/2006/table">
            <a:tbl>
              <a:tblPr firstRow="1" bandRow="1">
                <a:tableStyleId>{3B4B98B0-60AC-42C2-AFA5-B58CD77FA1E5}</a:tableStyleId>
              </a:tblPr>
              <a:tblGrid>
                <a:gridCol w="1596581"/>
                <a:gridCol w="667068"/>
                <a:gridCol w="541655"/>
                <a:gridCol w="543243"/>
              </a:tblGrid>
              <a:tr h="227283">
                <a:tc>
                  <a:txBody>
                    <a:bodyPr/>
                    <a:lstStyle/>
                    <a:p>
                      <a:r>
                        <a:rPr lang="en-US" altLang="zh-CN" sz="1400" dirty="0" smtClean="0"/>
                        <a:t>Context</a:t>
                      </a:r>
                      <a:endParaRPr lang="zh-CN" altLang="en-US" sz="1400" dirty="0"/>
                    </a:p>
                  </a:txBody>
                  <a:tcPr/>
                </a:tc>
                <a:tc>
                  <a:txBody>
                    <a:bodyPr/>
                    <a:lstStyle/>
                    <a:p>
                      <a:pPr algn="r"/>
                      <a:r>
                        <a:rPr lang="en-US" altLang="zh-CN" sz="1400" dirty="0" smtClean="0"/>
                        <a:t>Purity</a:t>
                      </a:r>
                      <a:endParaRPr lang="zh-CN" altLang="en-US" sz="1400" dirty="0"/>
                    </a:p>
                  </a:txBody>
                  <a:tcPr/>
                </a:tc>
                <a:tc>
                  <a:txBody>
                    <a:bodyPr/>
                    <a:lstStyle/>
                    <a:p>
                      <a:pPr algn="r"/>
                      <a:r>
                        <a:rPr lang="en-US" altLang="zh-CN" sz="1400" dirty="0" smtClean="0"/>
                        <a:t>F1</a:t>
                      </a:r>
                      <a:endParaRPr lang="zh-CN" altLang="en-US" sz="1400" dirty="0"/>
                    </a:p>
                  </a:txBody>
                  <a:tcPr/>
                </a:tc>
                <a:tc>
                  <a:txBody>
                    <a:bodyPr/>
                    <a:lstStyle/>
                    <a:p>
                      <a:pPr algn="r"/>
                      <a:r>
                        <a:rPr lang="en-US" altLang="zh-CN" sz="1400" dirty="0" smtClean="0"/>
                        <a:t>NMI</a:t>
                      </a:r>
                      <a:endParaRPr lang="zh-CN" altLang="en-US" sz="1400" dirty="0"/>
                    </a:p>
                  </a:txBody>
                  <a:tcPr/>
                </a:tc>
              </a:tr>
              <a:tr h="273357">
                <a:tc>
                  <a:txBody>
                    <a:bodyPr/>
                    <a:lstStyle/>
                    <a:p>
                      <a:r>
                        <a:rPr lang="en-US" altLang="zh-CN" sz="1400" dirty="0" smtClean="0"/>
                        <a:t>Whole page</a:t>
                      </a:r>
                      <a:endParaRPr lang="zh-CN" altLang="en-US" sz="1400" dirty="0"/>
                    </a:p>
                  </a:txBody>
                  <a:tcPr/>
                </a:tc>
                <a:tc>
                  <a:txBody>
                    <a:bodyPr/>
                    <a:lstStyle/>
                    <a:p>
                      <a:pPr algn="r"/>
                      <a:r>
                        <a:rPr lang="en-US" altLang="zh-CN" sz="1400" dirty="0" smtClean="0"/>
                        <a:t>0.71</a:t>
                      </a:r>
                      <a:endParaRPr lang="zh-CN" altLang="en-US" sz="1400" dirty="0"/>
                    </a:p>
                  </a:txBody>
                  <a:tcPr/>
                </a:tc>
                <a:tc>
                  <a:txBody>
                    <a:bodyPr/>
                    <a:lstStyle/>
                    <a:p>
                      <a:pPr algn="r"/>
                      <a:r>
                        <a:rPr lang="en-US" altLang="zh-CN" sz="1400" dirty="0" smtClean="0"/>
                        <a:t>0.78</a:t>
                      </a:r>
                      <a:endParaRPr lang="zh-CN" altLang="en-US" sz="1400" dirty="0"/>
                    </a:p>
                  </a:txBody>
                  <a:tcPr/>
                </a:tc>
                <a:tc>
                  <a:txBody>
                    <a:bodyPr/>
                    <a:lstStyle/>
                    <a:p>
                      <a:pPr algn="r"/>
                      <a:r>
                        <a:rPr lang="en-US" altLang="zh-CN" sz="1400" dirty="0" smtClean="0"/>
                        <a:t>0.35</a:t>
                      </a:r>
                      <a:endParaRPr lang="zh-CN" altLang="en-US" sz="1400" dirty="0"/>
                    </a:p>
                  </a:txBody>
                  <a:tcPr/>
                </a:tc>
              </a:tr>
              <a:tr h="298166">
                <a:tc>
                  <a:txBody>
                    <a:bodyPr/>
                    <a:lstStyle/>
                    <a:p>
                      <a:r>
                        <a:rPr lang="en-US" altLang="zh-CN" sz="1400" dirty="0" smtClean="0"/>
                        <a:t>Image</a:t>
                      </a:r>
                      <a:endParaRPr lang="zh-CN" altLang="en-US" sz="1400" dirty="0"/>
                    </a:p>
                  </a:txBody>
                  <a:tcPr/>
                </a:tc>
                <a:tc>
                  <a:txBody>
                    <a:bodyPr/>
                    <a:lstStyle/>
                    <a:p>
                      <a:pPr algn="r"/>
                      <a:r>
                        <a:rPr lang="en-US" altLang="zh-CN" sz="1400" b="1" dirty="0" smtClean="0"/>
                        <a:t>0.91</a:t>
                      </a:r>
                      <a:endParaRPr lang="zh-CN" altLang="en-US" sz="1400" b="1" dirty="0"/>
                    </a:p>
                  </a:txBody>
                  <a:tcPr/>
                </a:tc>
                <a:tc>
                  <a:txBody>
                    <a:bodyPr/>
                    <a:lstStyle/>
                    <a:p>
                      <a:pPr algn="r"/>
                      <a:r>
                        <a:rPr lang="en-US" altLang="zh-CN" sz="1400" dirty="0" smtClean="0"/>
                        <a:t>0.80</a:t>
                      </a:r>
                      <a:endParaRPr lang="zh-CN" altLang="en-US" sz="1400" dirty="0"/>
                    </a:p>
                  </a:txBody>
                  <a:tcPr/>
                </a:tc>
                <a:tc>
                  <a:txBody>
                    <a:bodyPr/>
                    <a:lstStyle/>
                    <a:p>
                      <a:pPr algn="r"/>
                      <a:r>
                        <a:rPr lang="en-US" altLang="zh-CN" sz="1400" dirty="0" smtClean="0"/>
                        <a:t>0.59</a:t>
                      </a:r>
                      <a:endParaRPr lang="zh-CN" altLang="en-US" sz="1400" dirty="0"/>
                    </a:p>
                  </a:txBody>
                  <a:tcPr/>
                </a:tc>
              </a:tr>
              <a:tr h="237915">
                <a:tc>
                  <a:txBody>
                    <a:bodyPr/>
                    <a:lstStyle/>
                    <a:p>
                      <a:r>
                        <a:rPr lang="en-US" altLang="zh-CN" sz="1400" dirty="0" smtClean="0"/>
                        <a:t>Image + Query</a:t>
                      </a:r>
                      <a:endParaRPr lang="zh-CN" altLang="en-US" sz="1400" dirty="0"/>
                    </a:p>
                  </a:txBody>
                  <a:tcPr/>
                </a:tc>
                <a:tc>
                  <a:txBody>
                    <a:bodyPr/>
                    <a:lstStyle/>
                    <a:p>
                      <a:pPr algn="r"/>
                      <a:r>
                        <a:rPr lang="en-US" altLang="zh-CN" sz="1400" dirty="0" smtClean="0"/>
                        <a:t>0.90</a:t>
                      </a:r>
                      <a:endParaRPr lang="zh-CN" altLang="en-US" sz="1400" b="0" dirty="0"/>
                    </a:p>
                  </a:txBody>
                  <a:tcPr/>
                </a:tc>
                <a:tc>
                  <a:txBody>
                    <a:bodyPr/>
                    <a:lstStyle/>
                    <a:p>
                      <a:pPr algn="r"/>
                      <a:r>
                        <a:rPr lang="en-US" altLang="zh-CN" sz="1400" b="1" dirty="0" smtClean="0"/>
                        <a:t>0.81</a:t>
                      </a:r>
                      <a:endParaRPr lang="zh-CN" altLang="en-US" sz="1400" b="1" dirty="0"/>
                    </a:p>
                  </a:txBody>
                  <a:tcPr/>
                </a:tc>
                <a:tc>
                  <a:txBody>
                    <a:bodyPr/>
                    <a:lstStyle/>
                    <a:p>
                      <a:pPr algn="r"/>
                      <a:r>
                        <a:rPr lang="en-US" altLang="zh-CN" sz="1400" b="1" dirty="0" smtClean="0"/>
                        <a:t>0.62</a:t>
                      </a:r>
                      <a:endParaRPr lang="zh-CN" altLang="en-US" sz="1400" b="1" dirty="0"/>
                    </a:p>
                  </a:txBody>
                  <a:tcPr/>
                </a:tc>
              </a:tr>
            </a:tbl>
          </a:graphicData>
        </a:graphic>
      </p:graphicFrame>
      <p:graphicFrame>
        <p:nvGraphicFramePr>
          <p:cNvPr id="6" name="表格 5"/>
          <p:cNvGraphicFramePr>
            <a:graphicFrameLocks noGrp="1"/>
          </p:cNvGraphicFramePr>
          <p:nvPr>
            <p:extLst>
              <p:ext uri="{D42A27DB-BD31-4B8C-83A1-F6EECF244321}">
                <p14:modId xmlns:p14="http://schemas.microsoft.com/office/powerpoint/2010/main" val="3141148508"/>
              </p:ext>
            </p:extLst>
          </p:nvPr>
        </p:nvGraphicFramePr>
        <p:xfrm>
          <a:off x="5205731" y="1524001"/>
          <a:ext cx="3433827" cy="1219200"/>
        </p:xfrm>
        <a:graphic>
          <a:graphicData uri="http://schemas.openxmlformats.org/drawingml/2006/table">
            <a:tbl>
              <a:tblPr firstRow="1" bandRow="1">
                <a:tableStyleId>{3B4B98B0-60AC-42C2-AFA5-B58CD77FA1E5}</a:tableStyleId>
              </a:tblPr>
              <a:tblGrid>
                <a:gridCol w="1681861"/>
                <a:gridCol w="667068"/>
                <a:gridCol w="541655"/>
                <a:gridCol w="543243"/>
              </a:tblGrid>
              <a:tr h="250335">
                <a:tc>
                  <a:txBody>
                    <a:bodyPr/>
                    <a:lstStyle/>
                    <a:p>
                      <a:r>
                        <a:rPr lang="en-US" altLang="zh-CN" sz="1400" dirty="0" smtClean="0"/>
                        <a:t>Representation</a:t>
                      </a:r>
                      <a:endParaRPr lang="zh-CN" altLang="en-US" sz="1400" dirty="0"/>
                    </a:p>
                  </a:txBody>
                  <a:tcPr/>
                </a:tc>
                <a:tc>
                  <a:txBody>
                    <a:bodyPr/>
                    <a:lstStyle/>
                    <a:p>
                      <a:pPr algn="r"/>
                      <a:r>
                        <a:rPr lang="en-US" altLang="zh-CN" sz="1400" dirty="0" smtClean="0"/>
                        <a:t>Purity</a:t>
                      </a:r>
                      <a:endParaRPr lang="zh-CN" altLang="en-US" sz="1400" dirty="0"/>
                    </a:p>
                  </a:txBody>
                  <a:tcPr/>
                </a:tc>
                <a:tc>
                  <a:txBody>
                    <a:bodyPr/>
                    <a:lstStyle/>
                    <a:p>
                      <a:pPr algn="r"/>
                      <a:r>
                        <a:rPr lang="en-US" altLang="zh-CN" sz="1400" dirty="0" smtClean="0"/>
                        <a:t>F1</a:t>
                      </a:r>
                      <a:endParaRPr lang="zh-CN" altLang="en-US" sz="1400" dirty="0"/>
                    </a:p>
                  </a:txBody>
                  <a:tcPr/>
                </a:tc>
                <a:tc>
                  <a:txBody>
                    <a:bodyPr/>
                    <a:lstStyle/>
                    <a:p>
                      <a:pPr algn="r"/>
                      <a:r>
                        <a:rPr lang="en-US" altLang="zh-CN" sz="1400" dirty="0" smtClean="0"/>
                        <a:t>NMI</a:t>
                      </a:r>
                      <a:endParaRPr lang="zh-CN" altLang="en-US" sz="1400" dirty="0"/>
                    </a:p>
                  </a:txBody>
                  <a:tcPr/>
                </a:tc>
              </a:tr>
              <a:tr h="221981">
                <a:tc>
                  <a:txBody>
                    <a:bodyPr/>
                    <a:lstStyle/>
                    <a:p>
                      <a:r>
                        <a:rPr lang="en-US" altLang="zh-CN" sz="1400" dirty="0" smtClean="0"/>
                        <a:t>Bag</a:t>
                      </a:r>
                      <a:r>
                        <a:rPr lang="en-US" altLang="zh-CN" sz="1400" baseline="0" dirty="0" smtClean="0"/>
                        <a:t> of words</a:t>
                      </a:r>
                      <a:endParaRPr lang="zh-CN" altLang="en-US" sz="1400" dirty="0"/>
                    </a:p>
                  </a:txBody>
                  <a:tcPr/>
                </a:tc>
                <a:tc>
                  <a:txBody>
                    <a:bodyPr/>
                    <a:lstStyle/>
                    <a:p>
                      <a:pPr algn="r"/>
                      <a:r>
                        <a:rPr lang="en-US" altLang="zh-CN" sz="1400" dirty="0" smtClean="0"/>
                        <a:t>0.92</a:t>
                      </a:r>
                      <a:endParaRPr lang="zh-CN" altLang="en-US" sz="1400" dirty="0"/>
                    </a:p>
                  </a:txBody>
                  <a:tcPr/>
                </a:tc>
                <a:tc>
                  <a:txBody>
                    <a:bodyPr/>
                    <a:lstStyle/>
                    <a:p>
                      <a:pPr algn="r"/>
                      <a:r>
                        <a:rPr lang="en-US" altLang="zh-CN" sz="1400" dirty="0" smtClean="0"/>
                        <a:t>0.54</a:t>
                      </a:r>
                      <a:endParaRPr lang="zh-CN" altLang="en-US" sz="1400" dirty="0"/>
                    </a:p>
                  </a:txBody>
                  <a:tcPr/>
                </a:tc>
                <a:tc>
                  <a:txBody>
                    <a:bodyPr/>
                    <a:lstStyle/>
                    <a:p>
                      <a:pPr algn="r"/>
                      <a:r>
                        <a:rPr lang="en-US" altLang="zh-CN" sz="1400" dirty="0" smtClean="0"/>
                        <a:t>0.48</a:t>
                      </a:r>
                      <a:endParaRPr lang="zh-CN" altLang="en-US" sz="1400" dirty="0"/>
                    </a:p>
                  </a:txBody>
                  <a:tcPr/>
                </a:tc>
              </a:tr>
              <a:tr h="225525">
                <a:tc>
                  <a:txBody>
                    <a:bodyPr/>
                    <a:lstStyle/>
                    <a:p>
                      <a:r>
                        <a:rPr lang="en-US" altLang="zh-CN" sz="1400" dirty="0" smtClean="0"/>
                        <a:t>Bag</a:t>
                      </a:r>
                      <a:r>
                        <a:rPr lang="en-US" altLang="zh-CN" sz="1400" baseline="0" dirty="0" smtClean="0"/>
                        <a:t> of phrases</a:t>
                      </a:r>
                      <a:endParaRPr lang="zh-CN" altLang="en-US" sz="1400" dirty="0"/>
                    </a:p>
                  </a:txBody>
                  <a:tcPr/>
                </a:tc>
                <a:tc>
                  <a:txBody>
                    <a:bodyPr/>
                    <a:lstStyle/>
                    <a:p>
                      <a:pPr algn="r"/>
                      <a:r>
                        <a:rPr lang="en-US" altLang="zh-CN" sz="1400" b="1" dirty="0" smtClean="0"/>
                        <a:t>0.94</a:t>
                      </a:r>
                      <a:endParaRPr lang="zh-CN" altLang="en-US" sz="1400" b="1" dirty="0"/>
                    </a:p>
                  </a:txBody>
                  <a:tcPr/>
                </a:tc>
                <a:tc>
                  <a:txBody>
                    <a:bodyPr/>
                    <a:lstStyle/>
                    <a:p>
                      <a:pPr algn="r"/>
                      <a:r>
                        <a:rPr lang="en-US" altLang="zh-CN" sz="1400" b="1" dirty="0" smtClean="0"/>
                        <a:t>0.62</a:t>
                      </a:r>
                      <a:endParaRPr lang="zh-CN" altLang="en-US" sz="1400" b="1" dirty="0"/>
                    </a:p>
                  </a:txBody>
                  <a:tcPr/>
                </a:tc>
                <a:tc>
                  <a:txBody>
                    <a:bodyPr/>
                    <a:lstStyle/>
                    <a:p>
                      <a:pPr algn="r"/>
                      <a:r>
                        <a:rPr lang="en-US" altLang="zh-CN" sz="1400" dirty="0" smtClean="0"/>
                        <a:t>0.50</a:t>
                      </a:r>
                      <a:endParaRPr lang="zh-CN" altLang="en-US" sz="1400" dirty="0"/>
                    </a:p>
                  </a:txBody>
                  <a:tcPr/>
                </a:tc>
              </a:tr>
              <a:tr h="197172">
                <a:tc>
                  <a:txBody>
                    <a:bodyPr/>
                    <a:lstStyle/>
                    <a:p>
                      <a:r>
                        <a:rPr lang="en-US" altLang="zh-CN" sz="1400" dirty="0" smtClean="0"/>
                        <a:t>Concept</a:t>
                      </a:r>
                      <a:r>
                        <a:rPr lang="en-US" altLang="zh-CN" sz="1400" baseline="0" dirty="0" smtClean="0"/>
                        <a:t> vector</a:t>
                      </a:r>
                      <a:endParaRPr lang="zh-CN" altLang="en-US" sz="1400" dirty="0"/>
                    </a:p>
                  </a:txBody>
                  <a:tcPr/>
                </a:tc>
                <a:tc>
                  <a:txBody>
                    <a:bodyPr/>
                    <a:lstStyle/>
                    <a:p>
                      <a:pPr algn="r"/>
                      <a:r>
                        <a:rPr lang="en-US" altLang="zh-CN" sz="1400" b="1" dirty="0" smtClean="0"/>
                        <a:t>0.94</a:t>
                      </a:r>
                      <a:endParaRPr lang="zh-CN" altLang="en-US" sz="1400" b="1" dirty="0"/>
                    </a:p>
                  </a:txBody>
                  <a:tcPr/>
                </a:tc>
                <a:tc>
                  <a:txBody>
                    <a:bodyPr/>
                    <a:lstStyle/>
                    <a:p>
                      <a:pPr algn="r"/>
                      <a:r>
                        <a:rPr lang="en-US" altLang="zh-CN" sz="1400" b="1" dirty="0" smtClean="0"/>
                        <a:t>0.62</a:t>
                      </a:r>
                      <a:endParaRPr lang="zh-CN" altLang="en-US" sz="1400" b="1" dirty="0"/>
                    </a:p>
                  </a:txBody>
                  <a:tcPr/>
                </a:tc>
                <a:tc>
                  <a:txBody>
                    <a:bodyPr/>
                    <a:lstStyle/>
                    <a:p>
                      <a:pPr algn="r"/>
                      <a:r>
                        <a:rPr lang="en-US" altLang="zh-CN" sz="1400" b="1" dirty="0" smtClean="0"/>
                        <a:t>0.55</a:t>
                      </a:r>
                      <a:endParaRPr lang="zh-CN" altLang="en-US" sz="1400" b="1" dirty="0"/>
                    </a:p>
                  </a:txBody>
                  <a:tcPr/>
                </a:tc>
              </a:tr>
            </a:tbl>
          </a:graphicData>
        </a:graphic>
      </p:graphicFrame>
      <p:graphicFrame>
        <p:nvGraphicFramePr>
          <p:cNvPr id="7" name="表格 6"/>
          <p:cNvGraphicFramePr>
            <a:graphicFrameLocks noGrp="1"/>
          </p:cNvGraphicFramePr>
          <p:nvPr>
            <p:extLst>
              <p:ext uri="{D42A27DB-BD31-4B8C-83A1-F6EECF244321}">
                <p14:modId xmlns:p14="http://schemas.microsoft.com/office/powerpoint/2010/main" val="2316716496"/>
              </p:ext>
            </p:extLst>
          </p:nvPr>
        </p:nvGraphicFramePr>
        <p:xfrm>
          <a:off x="798763" y="3843800"/>
          <a:ext cx="4526827" cy="1524000"/>
        </p:xfrm>
        <a:graphic>
          <a:graphicData uri="http://schemas.openxmlformats.org/drawingml/2006/table">
            <a:tbl>
              <a:tblPr firstRow="1" bandRow="1">
                <a:tableStyleId>{3B4B98B0-60AC-42C2-AFA5-B58CD77FA1E5}</a:tableStyleId>
              </a:tblPr>
              <a:tblGrid>
                <a:gridCol w="1753781"/>
                <a:gridCol w="667068"/>
                <a:gridCol w="541655"/>
                <a:gridCol w="543243"/>
                <a:gridCol w="1021080"/>
              </a:tblGrid>
              <a:tr h="229060">
                <a:tc>
                  <a:txBody>
                    <a:bodyPr/>
                    <a:lstStyle/>
                    <a:p>
                      <a:r>
                        <a:rPr lang="en-US" altLang="zh-CN" sz="1400" dirty="0" smtClean="0"/>
                        <a:t>Algorithm</a:t>
                      </a:r>
                      <a:endParaRPr lang="zh-CN" altLang="en-US" sz="1400" dirty="0"/>
                    </a:p>
                  </a:txBody>
                  <a:tcPr/>
                </a:tc>
                <a:tc>
                  <a:txBody>
                    <a:bodyPr/>
                    <a:lstStyle/>
                    <a:p>
                      <a:pPr algn="r"/>
                      <a:r>
                        <a:rPr lang="en-US" altLang="zh-CN" sz="1400" dirty="0" smtClean="0"/>
                        <a:t>Purity</a:t>
                      </a:r>
                      <a:endParaRPr lang="zh-CN" altLang="en-US" sz="1400" dirty="0"/>
                    </a:p>
                  </a:txBody>
                  <a:tcPr/>
                </a:tc>
                <a:tc>
                  <a:txBody>
                    <a:bodyPr/>
                    <a:lstStyle/>
                    <a:p>
                      <a:pPr algn="r"/>
                      <a:r>
                        <a:rPr lang="en-US" altLang="zh-CN" sz="1400" dirty="0" smtClean="0"/>
                        <a:t>F1</a:t>
                      </a:r>
                      <a:endParaRPr lang="zh-CN" altLang="en-US" sz="1400" dirty="0"/>
                    </a:p>
                  </a:txBody>
                  <a:tcPr/>
                </a:tc>
                <a:tc>
                  <a:txBody>
                    <a:bodyPr/>
                    <a:lstStyle/>
                    <a:p>
                      <a:pPr algn="r"/>
                      <a:r>
                        <a:rPr lang="en-US" altLang="zh-CN" sz="1400" dirty="0" smtClean="0"/>
                        <a:t>NMI</a:t>
                      </a:r>
                      <a:endParaRPr lang="zh-CN" altLang="en-US" sz="1400" dirty="0"/>
                    </a:p>
                  </a:txBody>
                  <a:tcPr/>
                </a:tc>
                <a:tc>
                  <a:txBody>
                    <a:bodyPr/>
                    <a:lstStyle/>
                    <a:p>
                      <a:pPr algn="r"/>
                      <a:r>
                        <a:rPr lang="en-US" altLang="zh-CN" sz="1400" dirty="0" smtClean="0"/>
                        <a:t>Time</a:t>
                      </a:r>
                      <a:r>
                        <a:rPr lang="en-US" altLang="zh-CN" sz="1400" baseline="0" dirty="0" smtClean="0"/>
                        <a:t> (sec.)</a:t>
                      </a:r>
                      <a:endParaRPr lang="zh-CN" altLang="en-US" sz="1400" dirty="0"/>
                    </a:p>
                  </a:txBody>
                  <a:tcPr/>
                </a:tc>
              </a:tr>
              <a:tr h="232604">
                <a:tc>
                  <a:txBody>
                    <a:bodyPr/>
                    <a:lstStyle/>
                    <a:p>
                      <a:r>
                        <a:rPr lang="en-US" altLang="zh-CN" sz="1400" dirty="0" smtClean="0"/>
                        <a:t>AP</a:t>
                      </a:r>
                      <a:endParaRPr lang="zh-CN" altLang="en-US" sz="1400" dirty="0"/>
                    </a:p>
                  </a:txBody>
                  <a:tcPr/>
                </a:tc>
                <a:tc>
                  <a:txBody>
                    <a:bodyPr/>
                    <a:lstStyle/>
                    <a:p>
                      <a:pPr algn="r"/>
                      <a:r>
                        <a:rPr lang="en-US" altLang="zh-CN" sz="1400" dirty="0" smtClean="0"/>
                        <a:t>0.92</a:t>
                      </a:r>
                      <a:endParaRPr lang="zh-CN" altLang="en-US" sz="1400" dirty="0"/>
                    </a:p>
                  </a:txBody>
                  <a:tcPr/>
                </a:tc>
                <a:tc>
                  <a:txBody>
                    <a:bodyPr/>
                    <a:lstStyle/>
                    <a:p>
                      <a:pPr algn="r"/>
                      <a:r>
                        <a:rPr lang="en-US" altLang="zh-CN" sz="1400" dirty="0" smtClean="0"/>
                        <a:t>0.55</a:t>
                      </a:r>
                      <a:endParaRPr lang="zh-CN" altLang="en-US" sz="1400" dirty="0"/>
                    </a:p>
                  </a:txBody>
                  <a:tcPr/>
                </a:tc>
                <a:tc>
                  <a:txBody>
                    <a:bodyPr/>
                    <a:lstStyle/>
                    <a:p>
                      <a:pPr algn="r"/>
                      <a:r>
                        <a:rPr lang="en-US" altLang="zh-CN" sz="1400" dirty="0" smtClean="0"/>
                        <a:t>0.50</a:t>
                      </a:r>
                      <a:endParaRPr lang="zh-CN" altLang="en-US" sz="1400" dirty="0"/>
                    </a:p>
                  </a:txBody>
                  <a:tcPr/>
                </a:tc>
                <a:tc>
                  <a:txBody>
                    <a:bodyPr/>
                    <a:lstStyle/>
                    <a:p>
                      <a:pPr algn="r"/>
                      <a:r>
                        <a:rPr lang="en-US" altLang="zh-CN" sz="1400" dirty="0" smtClean="0"/>
                        <a:t>1.9</a:t>
                      </a:r>
                      <a:endParaRPr lang="zh-CN" altLang="en-US" sz="1400" dirty="0"/>
                    </a:p>
                  </a:txBody>
                  <a:tcPr/>
                </a:tc>
              </a:tr>
              <a:tr h="268046">
                <a:tc>
                  <a:txBody>
                    <a:bodyPr/>
                    <a:lstStyle/>
                    <a:p>
                      <a:r>
                        <a:rPr lang="en-US" altLang="zh-CN" sz="1400" dirty="0" smtClean="0"/>
                        <a:t>HAC</a:t>
                      </a:r>
                      <a:endParaRPr lang="zh-CN" altLang="en-US" sz="1400" dirty="0"/>
                    </a:p>
                  </a:txBody>
                  <a:tcPr/>
                </a:tc>
                <a:tc>
                  <a:txBody>
                    <a:bodyPr/>
                    <a:lstStyle/>
                    <a:p>
                      <a:pPr algn="r"/>
                      <a:r>
                        <a:rPr lang="en-US" altLang="zh-CN" sz="1400" b="1" dirty="0" smtClean="0"/>
                        <a:t>0.94</a:t>
                      </a:r>
                      <a:endParaRPr lang="zh-CN" altLang="en-US" sz="1400" b="1" dirty="0"/>
                    </a:p>
                  </a:txBody>
                  <a:tcPr/>
                </a:tc>
                <a:tc>
                  <a:txBody>
                    <a:bodyPr/>
                    <a:lstStyle/>
                    <a:p>
                      <a:pPr algn="r"/>
                      <a:r>
                        <a:rPr lang="en-US" altLang="zh-CN" sz="1400" dirty="0" smtClean="0"/>
                        <a:t>0.62</a:t>
                      </a:r>
                      <a:endParaRPr lang="zh-CN" altLang="en-US" sz="1400" dirty="0"/>
                    </a:p>
                  </a:txBody>
                  <a:tcPr/>
                </a:tc>
                <a:tc>
                  <a:txBody>
                    <a:bodyPr/>
                    <a:lstStyle/>
                    <a:p>
                      <a:pPr algn="r"/>
                      <a:r>
                        <a:rPr lang="en-US" altLang="zh-CN" sz="1400" dirty="0" smtClean="0"/>
                        <a:t>0.55</a:t>
                      </a:r>
                      <a:endParaRPr lang="zh-CN" altLang="en-US" sz="1400" dirty="0"/>
                    </a:p>
                  </a:txBody>
                  <a:tcPr/>
                </a:tc>
                <a:tc>
                  <a:txBody>
                    <a:bodyPr/>
                    <a:lstStyle/>
                    <a:p>
                      <a:pPr algn="r"/>
                      <a:r>
                        <a:rPr lang="en-US" altLang="zh-CN" sz="1400" dirty="0" smtClean="0"/>
                        <a:t>0.9</a:t>
                      </a:r>
                      <a:endParaRPr lang="zh-CN" altLang="en-US" sz="1400" dirty="0"/>
                    </a:p>
                  </a:txBody>
                  <a:tcPr/>
                </a:tc>
              </a:tr>
              <a:tr h="165265">
                <a:tc>
                  <a:txBody>
                    <a:bodyPr/>
                    <a:lstStyle/>
                    <a:p>
                      <a:r>
                        <a:rPr lang="en-US" altLang="zh-CN" sz="1400" dirty="0" smtClean="0"/>
                        <a:t>HAC_CC</a:t>
                      </a:r>
                      <a:endParaRPr lang="zh-CN" altLang="en-US" sz="1400" dirty="0"/>
                    </a:p>
                  </a:txBody>
                  <a:tcPr/>
                </a:tc>
                <a:tc>
                  <a:txBody>
                    <a:bodyPr/>
                    <a:lstStyle/>
                    <a:p>
                      <a:pPr algn="r"/>
                      <a:r>
                        <a:rPr lang="en-US" altLang="zh-CN" sz="1400" b="1" dirty="0" smtClean="0"/>
                        <a:t>0.94</a:t>
                      </a:r>
                      <a:endParaRPr lang="zh-CN" altLang="en-US" sz="1400" b="1" dirty="0"/>
                    </a:p>
                  </a:txBody>
                  <a:tcPr/>
                </a:tc>
                <a:tc>
                  <a:txBody>
                    <a:bodyPr/>
                    <a:lstStyle/>
                    <a:p>
                      <a:pPr algn="r"/>
                      <a:r>
                        <a:rPr lang="en-US" altLang="zh-CN" sz="1400" dirty="0" smtClean="0"/>
                        <a:t>0.76</a:t>
                      </a:r>
                      <a:endParaRPr lang="zh-CN" altLang="en-US" sz="1400" dirty="0"/>
                    </a:p>
                  </a:txBody>
                  <a:tcPr/>
                </a:tc>
                <a:tc>
                  <a:txBody>
                    <a:bodyPr/>
                    <a:lstStyle/>
                    <a:p>
                      <a:pPr algn="r"/>
                      <a:r>
                        <a:rPr lang="en-US" altLang="zh-CN" sz="1400" dirty="0" smtClean="0"/>
                        <a:t>0.59</a:t>
                      </a:r>
                      <a:endParaRPr lang="zh-CN" altLang="en-US" sz="1400" dirty="0"/>
                    </a:p>
                  </a:txBody>
                  <a:tcPr/>
                </a:tc>
                <a:tc>
                  <a:txBody>
                    <a:bodyPr/>
                    <a:lstStyle/>
                    <a:p>
                      <a:pPr algn="r"/>
                      <a:r>
                        <a:rPr lang="en-US" altLang="zh-CN" sz="1400" dirty="0" smtClean="0"/>
                        <a:t>0.7</a:t>
                      </a:r>
                      <a:endParaRPr lang="zh-CN" altLang="en-US" sz="1400" dirty="0"/>
                    </a:p>
                  </a:txBody>
                  <a:tcPr/>
                </a:tc>
              </a:tr>
              <a:tr h="243237">
                <a:tc>
                  <a:txBody>
                    <a:bodyPr/>
                    <a:lstStyle/>
                    <a:p>
                      <a:r>
                        <a:rPr lang="en-US" altLang="zh-CN" sz="1400" dirty="0" smtClean="0"/>
                        <a:t>TSC</a:t>
                      </a:r>
                      <a:endParaRPr lang="zh-CN" altLang="en-US" sz="1400" dirty="0"/>
                    </a:p>
                  </a:txBody>
                  <a:tcPr/>
                </a:tc>
                <a:tc>
                  <a:txBody>
                    <a:bodyPr/>
                    <a:lstStyle/>
                    <a:p>
                      <a:pPr algn="r"/>
                      <a:r>
                        <a:rPr lang="en-US" altLang="zh-CN" sz="1400" dirty="0" smtClean="0"/>
                        <a:t>0.90</a:t>
                      </a:r>
                      <a:endParaRPr lang="zh-CN" altLang="en-US" sz="1400" dirty="0"/>
                    </a:p>
                  </a:txBody>
                  <a:tcPr/>
                </a:tc>
                <a:tc>
                  <a:txBody>
                    <a:bodyPr/>
                    <a:lstStyle/>
                    <a:p>
                      <a:pPr algn="r"/>
                      <a:r>
                        <a:rPr lang="en-US" altLang="zh-CN" sz="1400" b="1" dirty="0" smtClean="0"/>
                        <a:t>0.81</a:t>
                      </a:r>
                      <a:endParaRPr lang="zh-CN" altLang="en-US" sz="1400" b="1" dirty="0"/>
                    </a:p>
                  </a:txBody>
                  <a:tcPr/>
                </a:tc>
                <a:tc>
                  <a:txBody>
                    <a:bodyPr/>
                    <a:lstStyle/>
                    <a:p>
                      <a:pPr algn="r"/>
                      <a:r>
                        <a:rPr lang="en-US" altLang="zh-CN" sz="1400" b="1" dirty="0" smtClean="0"/>
                        <a:t>0.62</a:t>
                      </a:r>
                      <a:endParaRPr lang="zh-CN" altLang="en-US" sz="1400" b="1" dirty="0"/>
                    </a:p>
                  </a:txBody>
                  <a:tcPr/>
                </a:tc>
                <a:tc>
                  <a:txBody>
                    <a:bodyPr/>
                    <a:lstStyle/>
                    <a:p>
                      <a:pPr algn="r"/>
                      <a:r>
                        <a:rPr lang="en-US" altLang="zh-CN" sz="1400" dirty="0" smtClean="0"/>
                        <a:t>1.1</a:t>
                      </a:r>
                      <a:endParaRPr lang="zh-CN" altLang="en-US" sz="1400" dirty="0"/>
                    </a:p>
                  </a:txBody>
                  <a:tcPr/>
                </a:tc>
              </a:tr>
            </a:tbl>
          </a:graphicData>
        </a:graphic>
      </p:graphicFrame>
      <p:pic>
        <p:nvPicPr>
          <p:cNvPr id="11" name="音频 10">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1976546931"/>
      </p:ext>
    </p:extLst>
  </p:cSld>
  <p:clrMapOvr>
    <a:masterClrMapping/>
  </p:clrMapOvr>
  <mc:AlternateContent xmlns:mc="http://schemas.openxmlformats.org/markup-compatibility/2006">
    <mc:Choice xmlns:p14="http://schemas.microsoft.com/office/powerpoint/2010/main" Requires="p14">
      <p:transition spd="slow" p14:dur="2000" advTm="88779"/>
    </mc:Choice>
    <mc:Fallback>
      <p:transition spd="slow" advTm="887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58491"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Evaluation against Peers</a:t>
            </a:r>
            <a:endParaRPr lang="zh-CN" altLang="en-US" dirty="0"/>
          </a:p>
        </p:txBody>
      </p:sp>
      <p:sp>
        <p:nvSpPr>
          <p:cNvPr id="3" name="内容占位符 2"/>
          <p:cNvSpPr>
            <a:spLocks noGrp="1"/>
          </p:cNvSpPr>
          <p:nvPr>
            <p:ph idx="1"/>
          </p:nvPr>
        </p:nvSpPr>
        <p:spPr/>
        <p:txBody>
          <a:bodyPr/>
          <a:lstStyle/>
          <a:p>
            <a:r>
              <a:rPr lang="en-US" altLang="zh-CN" sz="2400" dirty="0"/>
              <a:t>Peers:</a:t>
            </a:r>
          </a:p>
          <a:p>
            <a:pPr marL="457200" lvl="1" indent="-457200">
              <a:buClr>
                <a:schemeClr val="accent1">
                  <a:lumMod val="75000"/>
                </a:schemeClr>
              </a:buClr>
              <a:buFont typeface="+mj-lt"/>
              <a:buAutoNum type="arabicPeriod"/>
            </a:pPr>
            <a:r>
              <a:rPr lang="en-US" altLang="zh-CN" sz="2000" dirty="0" smtClean="0">
                <a:latin typeface="Arial" panose="020B0604020202020204" pitchFamily="34" charset="0"/>
                <a:cs typeface="Arial" panose="020B0604020202020204" pitchFamily="34" charset="0"/>
              </a:rPr>
              <a:t>VIPS </a:t>
            </a:r>
            <a:r>
              <a:rPr lang="en-US" altLang="zh-CN" sz="2000" dirty="0">
                <a:latin typeface="Arial" panose="020B0604020202020204" pitchFamily="34" charset="0"/>
                <a:cs typeface="Arial" panose="020B0604020202020204" pitchFamily="34" charset="0"/>
              </a:rPr>
              <a:t>based (</a:t>
            </a:r>
            <a:r>
              <a:rPr lang="en-US" altLang="zh-CN" sz="2000" dirty="0" err="1" smtClean="0">
                <a:latin typeface="Arial" panose="020B0604020202020204" pitchFamily="34" charset="0"/>
                <a:cs typeface="Arial" panose="020B0604020202020204" pitchFamily="34" charset="0"/>
              </a:rPr>
              <a:t>Cai</a:t>
            </a:r>
            <a:r>
              <a:rPr lang="en-US" altLang="zh-CN" sz="2000" dirty="0" smtClean="0">
                <a:latin typeface="Arial" panose="020B0604020202020204" pitchFamily="34" charset="0"/>
                <a:cs typeface="Arial" panose="020B0604020202020204" pitchFamily="34" charset="0"/>
              </a:rPr>
              <a:t>, ICME 2004)</a:t>
            </a:r>
            <a:endParaRPr lang="en-US" altLang="zh-CN" sz="2000" dirty="0">
              <a:latin typeface="Arial" panose="020B0604020202020204" pitchFamily="34" charset="0"/>
              <a:cs typeface="Arial" panose="020B0604020202020204" pitchFamily="34" charset="0"/>
            </a:endParaRPr>
          </a:p>
          <a:p>
            <a:pPr marL="457200" lvl="1" indent="-457200">
              <a:buClr>
                <a:schemeClr val="accent1">
                  <a:lumMod val="75000"/>
                </a:schemeClr>
              </a:buClr>
              <a:buFont typeface="+mj-lt"/>
              <a:buAutoNum type="arabicPeriod"/>
            </a:pPr>
            <a:r>
              <a:rPr lang="en-US" altLang="zh-CN" sz="2000" dirty="0" smtClean="0">
                <a:latin typeface="Arial" panose="020B0604020202020204" pitchFamily="34" charset="0"/>
                <a:cs typeface="Arial" panose="020B0604020202020204" pitchFamily="34" charset="0"/>
              </a:rPr>
              <a:t>MMCP (Fu, MM 2011)</a:t>
            </a:r>
            <a:endParaRPr lang="en-US" altLang="zh-CN" sz="2000" dirty="0">
              <a:latin typeface="Arial" panose="020B0604020202020204" pitchFamily="34" charset="0"/>
              <a:cs typeface="Arial" panose="020B0604020202020204" pitchFamily="34" charset="0"/>
            </a:endParaRPr>
          </a:p>
          <a:p>
            <a:pPr marL="457200" lvl="1" indent="-457200">
              <a:buClr>
                <a:schemeClr val="accent1">
                  <a:lumMod val="75000"/>
                </a:schemeClr>
              </a:buClr>
              <a:buFont typeface="+mj-lt"/>
              <a:buAutoNum type="arabicPeriod"/>
            </a:pPr>
            <a:r>
              <a:rPr lang="en-US" altLang="zh-CN" sz="2000" dirty="0">
                <a:latin typeface="Arial" panose="020B0604020202020204" pitchFamily="34" charset="0"/>
                <a:cs typeface="Arial" panose="020B0604020202020204" pitchFamily="34" charset="0"/>
              </a:rPr>
              <a:t>BOW with </a:t>
            </a:r>
            <a:r>
              <a:rPr lang="en-US" altLang="zh-CN" sz="2000" dirty="0" smtClean="0">
                <a:latin typeface="Arial" panose="020B0604020202020204" pitchFamily="34" charset="0"/>
                <a:cs typeface="Arial" panose="020B0604020202020204" pitchFamily="34" charset="0"/>
              </a:rPr>
              <a:t>HAC</a:t>
            </a:r>
          </a:p>
          <a:p>
            <a:pPr marL="457200" lvl="1" indent="-457200">
              <a:buClr>
                <a:schemeClr val="accent1">
                  <a:lumMod val="75000"/>
                </a:schemeClr>
              </a:buClr>
              <a:buFont typeface="+mj-lt"/>
              <a:buAutoNum type="arabicPeriod"/>
            </a:pPr>
            <a:r>
              <a:rPr lang="en-US" altLang="zh-CN" sz="2000" dirty="0" smtClean="0">
                <a:latin typeface="Arial" panose="020B0604020202020204" pitchFamily="34" charset="0"/>
                <a:cs typeface="Arial" panose="020B0604020202020204" pitchFamily="34" charset="0"/>
              </a:rPr>
              <a:t>LDA with HAC</a:t>
            </a:r>
            <a:endParaRPr lang="en-US" altLang="zh-CN" sz="2000" dirty="0">
              <a:latin typeface="Arial" panose="020B0604020202020204" pitchFamily="34" charset="0"/>
              <a:cs typeface="Arial" panose="020B0604020202020204" pitchFamily="34" charset="0"/>
            </a:endParaRPr>
          </a:p>
          <a:p>
            <a:endParaRPr lang="zh-CN" altLang="en-US" dirty="0"/>
          </a:p>
        </p:txBody>
      </p:sp>
      <p:sp>
        <p:nvSpPr>
          <p:cNvPr id="4" name="灯片编号占位符 3"/>
          <p:cNvSpPr>
            <a:spLocks noGrp="1"/>
          </p:cNvSpPr>
          <p:nvPr>
            <p:ph type="sldNum" sz="quarter" idx="12"/>
          </p:nvPr>
        </p:nvSpPr>
        <p:spPr/>
        <p:txBody>
          <a:bodyPr/>
          <a:lstStyle/>
          <a:p>
            <a:fld id="{6A5238FC-BF8F-44BD-809B-27C3F40AEC9A}" type="slidenum">
              <a:rPr lang="zh-CN" altLang="en-US" smtClean="0"/>
              <a:t>26</a:t>
            </a:fld>
            <a:endParaRPr lang="zh-CN" altLang="en-US"/>
          </a:p>
        </p:txBody>
      </p:sp>
      <p:graphicFrame>
        <p:nvGraphicFramePr>
          <p:cNvPr id="5" name="表格 4"/>
          <p:cNvGraphicFramePr>
            <a:graphicFrameLocks noGrp="1"/>
          </p:cNvGraphicFramePr>
          <p:nvPr>
            <p:extLst>
              <p:ext uri="{D42A27DB-BD31-4B8C-83A1-F6EECF244321}">
                <p14:modId xmlns:p14="http://schemas.microsoft.com/office/powerpoint/2010/main" val="2786062499"/>
              </p:ext>
            </p:extLst>
          </p:nvPr>
        </p:nvGraphicFramePr>
        <p:xfrm>
          <a:off x="1507580" y="3939912"/>
          <a:ext cx="5748741" cy="1483360"/>
        </p:xfrm>
        <a:graphic>
          <a:graphicData uri="http://schemas.openxmlformats.org/drawingml/2006/table">
            <a:tbl>
              <a:tblPr firstRow="1" bandRow="1">
                <a:tableStyleId>{3B4B98B0-60AC-42C2-AFA5-B58CD77FA1E5}</a:tableStyleId>
              </a:tblPr>
              <a:tblGrid>
                <a:gridCol w="846667"/>
                <a:gridCol w="846667"/>
                <a:gridCol w="846667"/>
                <a:gridCol w="1237869"/>
                <a:gridCol w="1124204"/>
                <a:gridCol w="846667"/>
              </a:tblGrid>
              <a:tr h="370840">
                <a:tc>
                  <a:txBody>
                    <a:bodyPr/>
                    <a:lstStyle/>
                    <a:p>
                      <a:endParaRPr lang="zh-CN" altLang="en-US" dirty="0"/>
                    </a:p>
                  </a:txBody>
                  <a:tcPr/>
                </a:tc>
                <a:tc>
                  <a:txBody>
                    <a:bodyPr/>
                    <a:lstStyle/>
                    <a:p>
                      <a:pPr algn="r"/>
                      <a:r>
                        <a:rPr lang="en-US" altLang="zh-CN" dirty="0" err="1" smtClean="0"/>
                        <a:t>Cai</a:t>
                      </a:r>
                      <a:endParaRPr lang="zh-CN" altLang="en-US" dirty="0"/>
                    </a:p>
                  </a:txBody>
                  <a:tcPr/>
                </a:tc>
                <a:tc>
                  <a:txBody>
                    <a:bodyPr/>
                    <a:lstStyle/>
                    <a:p>
                      <a:pPr algn="r"/>
                      <a:r>
                        <a:rPr lang="en-US" altLang="zh-CN" dirty="0" smtClean="0"/>
                        <a:t>MMCP</a:t>
                      </a:r>
                      <a:endParaRPr lang="zh-CN" altLang="en-US" dirty="0"/>
                    </a:p>
                  </a:txBody>
                  <a:tcPr/>
                </a:tc>
                <a:tc>
                  <a:txBody>
                    <a:bodyPr/>
                    <a:lstStyle/>
                    <a:p>
                      <a:pPr algn="r"/>
                      <a:r>
                        <a:rPr lang="en-US" altLang="zh-CN" dirty="0" smtClean="0"/>
                        <a:t>BOW+HAC</a:t>
                      </a:r>
                      <a:endParaRPr lang="zh-CN" altLang="en-US" dirty="0"/>
                    </a:p>
                  </a:txBody>
                  <a:tcPr/>
                </a:tc>
                <a:tc>
                  <a:txBody>
                    <a:bodyPr/>
                    <a:lstStyle/>
                    <a:p>
                      <a:pPr algn="r"/>
                      <a:r>
                        <a:rPr lang="en-US" altLang="zh-CN" dirty="0" smtClean="0"/>
                        <a:t>LDA+HAC</a:t>
                      </a:r>
                      <a:endParaRPr lang="zh-CN" altLang="en-US" dirty="0"/>
                    </a:p>
                  </a:txBody>
                  <a:tcPr/>
                </a:tc>
                <a:tc>
                  <a:txBody>
                    <a:bodyPr/>
                    <a:lstStyle/>
                    <a:p>
                      <a:pPr algn="r"/>
                      <a:r>
                        <a:rPr lang="en-US" altLang="zh-CN" dirty="0" smtClean="0"/>
                        <a:t>TSC</a:t>
                      </a:r>
                      <a:endParaRPr lang="zh-CN" altLang="en-US" dirty="0"/>
                    </a:p>
                  </a:txBody>
                  <a:tcPr/>
                </a:tc>
              </a:tr>
              <a:tr h="370840">
                <a:tc>
                  <a:txBody>
                    <a:bodyPr/>
                    <a:lstStyle/>
                    <a:p>
                      <a:r>
                        <a:rPr lang="en-US" altLang="zh-CN" dirty="0" smtClean="0"/>
                        <a:t>Purity</a:t>
                      </a:r>
                      <a:endParaRPr lang="zh-CN" altLang="en-US" dirty="0"/>
                    </a:p>
                  </a:txBody>
                  <a:tcPr/>
                </a:tc>
                <a:tc>
                  <a:txBody>
                    <a:bodyPr/>
                    <a:lstStyle/>
                    <a:p>
                      <a:pPr algn="r"/>
                      <a:r>
                        <a:rPr lang="en-US" altLang="zh-CN" dirty="0" smtClean="0"/>
                        <a:t>0.60</a:t>
                      </a:r>
                      <a:endParaRPr lang="zh-CN" altLang="en-US" dirty="0"/>
                    </a:p>
                  </a:txBody>
                  <a:tcPr/>
                </a:tc>
                <a:tc>
                  <a:txBody>
                    <a:bodyPr/>
                    <a:lstStyle/>
                    <a:p>
                      <a:pPr algn="r"/>
                      <a:r>
                        <a:rPr lang="en-US" altLang="zh-CN" dirty="0" smtClean="0"/>
                        <a:t>0.74</a:t>
                      </a:r>
                      <a:endParaRPr lang="zh-CN" altLang="en-US" dirty="0"/>
                    </a:p>
                  </a:txBody>
                  <a:tcPr/>
                </a:tc>
                <a:tc>
                  <a:txBody>
                    <a:bodyPr/>
                    <a:lstStyle/>
                    <a:p>
                      <a:pPr algn="r"/>
                      <a:r>
                        <a:rPr lang="en-US" altLang="zh-CN" b="1" dirty="0" smtClean="0"/>
                        <a:t>0.92</a:t>
                      </a:r>
                      <a:endParaRPr lang="zh-CN" altLang="en-US" b="1" dirty="0"/>
                    </a:p>
                  </a:txBody>
                  <a:tcPr/>
                </a:tc>
                <a:tc>
                  <a:txBody>
                    <a:bodyPr/>
                    <a:lstStyle/>
                    <a:p>
                      <a:pPr algn="r"/>
                      <a:r>
                        <a:rPr lang="en-US" altLang="zh-CN" dirty="0" smtClean="0"/>
                        <a:t>0.88</a:t>
                      </a:r>
                      <a:endParaRPr lang="zh-CN" altLang="en-US" b="0" dirty="0"/>
                    </a:p>
                  </a:txBody>
                  <a:tcPr/>
                </a:tc>
                <a:tc>
                  <a:txBody>
                    <a:bodyPr/>
                    <a:lstStyle/>
                    <a:p>
                      <a:pPr algn="r"/>
                      <a:r>
                        <a:rPr lang="en-US" altLang="zh-CN" b="0" dirty="0" smtClean="0"/>
                        <a:t>0.90</a:t>
                      </a:r>
                      <a:endParaRPr lang="zh-CN" altLang="en-US" b="0" dirty="0"/>
                    </a:p>
                  </a:txBody>
                  <a:tcPr/>
                </a:tc>
              </a:tr>
              <a:tr h="370840">
                <a:tc>
                  <a:txBody>
                    <a:bodyPr/>
                    <a:lstStyle/>
                    <a:p>
                      <a:r>
                        <a:rPr lang="en-US" altLang="zh-CN" dirty="0" smtClean="0"/>
                        <a:t>F1</a:t>
                      </a:r>
                      <a:endParaRPr lang="zh-CN" altLang="en-US" dirty="0"/>
                    </a:p>
                  </a:txBody>
                  <a:tcPr/>
                </a:tc>
                <a:tc>
                  <a:txBody>
                    <a:bodyPr/>
                    <a:lstStyle/>
                    <a:p>
                      <a:pPr algn="r"/>
                      <a:r>
                        <a:rPr lang="en-US" altLang="zh-CN" dirty="0" smtClean="0"/>
                        <a:t>0.71</a:t>
                      </a:r>
                      <a:endParaRPr lang="zh-CN" altLang="en-US" dirty="0"/>
                    </a:p>
                  </a:txBody>
                  <a:tcPr/>
                </a:tc>
                <a:tc>
                  <a:txBody>
                    <a:bodyPr/>
                    <a:lstStyle/>
                    <a:p>
                      <a:pPr algn="r"/>
                      <a:r>
                        <a:rPr lang="en-US" altLang="zh-CN" dirty="0" smtClean="0"/>
                        <a:t>0.58</a:t>
                      </a:r>
                      <a:endParaRPr lang="zh-CN" altLang="en-US" dirty="0"/>
                    </a:p>
                  </a:txBody>
                  <a:tcPr/>
                </a:tc>
                <a:tc>
                  <a:txBody>
                    <a:bodyPr/>
                    <a:lstStyle/>
                    <a:p>
                      <a:pPr algn="r"/>
                      <a:r>
                        <a:rPr lang="en-US" altLang="zh-CN" dirty="0" smtClean="0"/>
                        <a:t>0.54</a:t>
                      </a:r>
                      <a:endParaRPr lang="zh-CN" altLang="en-US" dirty="0"/>
                    </a:p>
                  </a:txBody>
                  <a:tcPr/>
                </a:tc>
                <a:tc>
                  <a:txBody>
                    <a:bodyPr/>
                    <a:lstStyle/>
                    <a:p>
                      <a:pPr algn="r"/>
                      <a:r>
                        <a:rPr lang="en-US" altLang="zh-CN" dirty="0" smtClean="0"/>
                        <a:t>0.60</a:t>
                      </a:r>
                      <a:endParaRPr lang="zh-CN" altLang="en-US" dirty="0"/>
                    </a:p>
                  </a:txBody>
                  <a:tcPr/>
                </a:tc>
                <a:tc>
                  <a:txBody>
                    <a:bodyPr/>
                    <a:lstStyle/>
                    <a:p>
                      <a:pPr algn="r"/>
                      <a:r>
                        <a:rPr lang="en-US" altLang="zh-CN" b="1" dirty="0" smtClean="0"/>
                        <a:t>0.81</a:t>
                      </a:r>
                      <a:endParaRPr lang="zh-CN" altLang="en-US" b="1" dirty="0"/>
                    </a:p>
                  </a:txBody>
                  <a:tcPr/>
                </a:tc>
              </a:tr>
              <a:tr h="370840">
                <a:tc>
                  <a:txBody>
                    <a:bodyPr/>
                    <a:lstStyle/>
                    <a:p>
                      <a:r>
                        <a:rPr lang="en-US" altLang="zh-CN" dirty="0" smtClean="0"/>
                        <a:t>NMI</a:t>
                      </a:r>
                      <a:endParaRPr lang="zh-CN" altLang="en-US" dirty="0"/>
                    </a:p>
                  </a:txBody>
                  <a:tcPr/>
                </a:tc>
                <a:tc>
                  <a:txBody>
                    <a:bodyPr/>
                    <a:lstStyle/>
                    <a:p>
                      <a:pPr algn="r"/>
                      <a:r>
                        <a:rPr lang="en-US" altLang="zh-CN" dirty="0" smtClean="0"/>
                        <a:t>0.10</a:t>
                      </a:r>
                      <a:endParaRPr lang="zh-CN" altLang="en-US" dirty="0"/>
                    </a:p>
                  </a:txBody>
                  <a:tcPr/>
                </a:tc>
                <a:tc>
                  <a:txBody>
                    <a:bodyPr/>
                    <a:lstStyle/>
                    <a:p>
                      <a:pPr algn="r"/>
                      <a:r>
                        <a:rPr lang="en-US" altLang="zh-CN" dirty="0" smtClean="0"/>
                        <a:t>0.34</a:t>
                      </a:r>
                      <a:endParaRPr lang="zh-CN" altLang="en-US" dirty="0"/>
                    </a:p>
                  </a:txBody>
                  <a:tcPr/>
                </a:tc>
                <a:tc>
                  <a:txBody>
                    <a:bodyPr/>
                    <a:lstStyle/>
                    <a:p>
                      <a:pPr algn="r"/>
                      <a:r>
                        <a:rPr lang="en-US" altLang="zh-CN" dirty="0" smtClean="0"/>
                        <a:t>0.48</a:t>
                      </a:r>
                      <a:endParaRPr lang="zh-CN" altLang="en-US" dirty="0"/>
                    </a:p>
                  </a:txBody>
                  <a:tcPr/>
                </a:tc>
                <a:tc>
                  <a:txBody>
                    <a:bodyPr/>
                    <a:lstStyle/>
                    <a:p>
                      <a:pPr algn="r"/>
                      <a:r>
                        <a:rPr lang="en-US" altLang="zh-CN" dirty="0" smtClean="0"/>
                        <a:t>0.44</a:t>
                      </a:r>
                      <a:endParaRPr lang="zh-CN" altLang="en-US" dirty="0"/>
                    </a:p>
                  </a:txBody>
                  <a:tcPr/>
                </a:tc>
                <a:tc>
                  <a:txBody>
                    <a:bodyPr/>
                    <a:lstStyle/>
                    <a:p>
                      <a:pPr algn="r"/>
                      <a:r>
                        <a:rPr lang="en-US" altLang="zh-CN" b="1" dirty="0" smtClean="0"/>
                        <a:t>0.62</a:t>
                      </a:r>
                      <a:endParaRPr lang="zh-CN" altLang="en-US" b="1" dirty="0"/>
                    </a:p>
                  </a:txBody>
                  <a:tcPr/>
                </a:tc>
              </a:tr>
            </a:tbl>
          </a:graphicData>
        </a:graphic>
      </p:graphicFrame>
      <p:pic>
        <p:nvPicPr>
          <p:cNvPr id="6" name="音频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2836169647"/>
      </p:ext>
    </p:extLst>
  </p:cSld>
  <p:clrMapOvr>
    <a:masterClrMapping/>
  </p:clrMapOvr>
  <mc:AlternateContent xmlns:mc="http://schemas.openxmlformats.org/markup-compatibility/2006">
    <mc:Choice xmlns:p14="http://schemas.microsoft.com/office/powerpoint/2010/main" Requires="p14">
      <p:transition spd="slow" p14:dur="2000" advTm="17322"/>
    </mc:Choice>
    <mc:Fallback>
      <p:transition spd="slow" advTm="173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64151"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Quality of Conceptualization</a:t>
            </a:r>
            <a:endParaRPr lang="zh-CN" altLang="en-US" dirty="0"/>
          </a:p>
        </p:txBody>
      </p:sp>
      <p:graphicFrame>
        <p:nvGraphicFramePr>
          <p:cNvPr id="7" name="内容占位符 6"/>
          <p:cNvGraphicFramePr>
            <a:graphicFrameLocks noGrp="1"/>
          </p:cNvGraphicFramePr>
          <p:nvPr>
            <p:ph idx="1"/>
            <p:extLst>
              <p:ext uri="{D42A27DB-BD31-4B8C-83A1-F6EECF244321}">
                <p14:modId xmlns:p14="http://schemas.microsoft.com/office/powerpoint/2010/main" val="741435503"/>
              </p:ext>
            </p:extLst>
          </p:nvPr>
        </p:nvGraphicFramePr>
        <p:xfrm>
          <a:off x="672361" y="1497144"/>
          <a:ext cx="7578503" cy="2054131"/>
        </p:xfrm>
        <a:graphic>
          <a:graphicData uri="http://schemas.openxmlformats.org/drawingml/2006/table">
            <a:tbl>
              <a:tblPr firstRow="1" bandRow="1">
                <a:tableStyleId>{69012ECD-51FC-41F1-AA8D-1B2483CD663E}</a:tableStyleId>
              </a:tblPr>
              <a:tblGrid>
                <a:gridCol w="4718346"/>
                <a:gridCol w="2860157"/>
              </a:tblGrid>
              <a:tr h="278494">
                <a:tc>
                  <a:txBody>
                    <a:bodyPr/>
                    <a:lstStyle/>
                    <a:p>
                      <a:r>
                        <a:rPr lang="en-US" altLang="zh-CN" sz="1400" dirty="0" smtClean="0"/>
                        <a:t>Images</a:t>
                      </a:r>
                      <a:endParaRPr lang="zh-CN" altLang="en-US" sz="1400" dirty="0"/>
                    </a:p>
                  </a:txBody>
                  <a:tcPr/>
                </a:tc>
                <a:tc>
                  <a:txBody>
                    <a:bodyPr/>
                    <a:lstStyle/>
                    <a:p>
                      <a:r>
                        <a:rPr lang="en-US" altLang="zh-CN" sz="1400" dirty="0" smtClean="0"/>
                        <a:t>Representative</a:t>
                      </a:r>
                      <a:r>
                        <a:rPr lang="en-US" altLang="zh-CN" sz="1400" baseline="0" dirty="0" smtClean="0"/>
                        <a:t> Terms</a:t>
                      </a:r>
                      <a:endParaRPr lang="zh-CN" altLang="en-US" sz="1400" dirty="0"/>
                    </a:p>
                  </a:txBody>
                  <a:tcPr/>
                </a:tc>
              </a:tr>
              <a:tr h="866829">
                <a:tc>
                  <a:txBody>
                    <a:bodyPr/>
                    <a:lstStyle/>
                    <a:p>
                      <a:endParaRPr lang="zh-CN" altLang="en-US" dirty="0"/>
                    </a:p>
                  </a:txBody>
                  <a:tcPr/>
                </a:tc>
                <a:tc>
                  <a:txBody>
                    <a:bodyPr/>
                    <a:lstStyle/>
                    <a:p>
                      <a:r>
                        <a:rPr lang="en-US" altLang="zh-CN" sz="1400" u="none" strike="noStrike" kern="1200" baseline="0" dirty="0" smtClean="0"/>
                        <a:t>Adam Lambert, American Idol, God, Kris Allen, Privacy policy</a:t>
                      </a:r>
                      <a:endParaRPr lang="zh-CN" altLang="en-US" sz="1400" dirty="0"/>
                    </a:p>
                  </a:txBody>
                  <a:tcPr/>
                </a:tc>
              </a:tr>
              <a:tr h="882502">
                <a:tc>
                  <a:txBody>
                    <a:bodyPr/>
                    <a:lstStyle/>
                    <a:p>
                      <a:endParaRPr lang="zh-CN" altLang="en-US" dirty="0"/>
                    </a:p>
                  </a:txBody>
                  <a:tcPr/>
                </a:tc>
                <a:tc>
                  <a:txBody>
                    <a:bodyPr/>
                    <a:lstStyle/>
                    <a:p>
                      <a:r>
                        <a:rPr lang="en-US" altLang="zh-CN" sz="1400" u="none" strike="noStrike" kern="1200" baseline="0" dirty="0" smtClean="0"/>
                        <a:t>Adam Levine, Hijab, </a:t>
                      </a:r>
                      <a:r>
                        <a:rPr lang="en-US" altLang="zh-CN" sz="1400" u="none" strike="noStrike" kern="1200" baseline="0" dirty="0" err="1" smtClean="0"/>
                        <a:t>Mehndi</a:t>
                      </a:r>
                      <a:r>
                        <a:rPr lang="en-US" altLang="zh-CN" sz="1400" u="none" strike="noStrike" kern="1200" baseline="0" dirty="0" smtClean="0"/>
                        <a:t>, Fashion, Hairstyle</a:t>
                      </a:r>
                      <a:endParaRPr lang="zh-CN" altLang="en-US" sz="1400" dirty="0"/>
                    </a:p>
                  </a:txBody>
                  <a:tcPr/>
                </a:tc>
              </a:tr>
            </a:tbl>
          </a:graphicData>
        </a:graphic>
      </p:graphicFrame>
      <p:sp>
        <p:nvSpPr>
          <p:cNvPr id="4" name="灯片编号占位符 3"/>
          <p:cNvSpPr>
            <a:spLocks noGrp="1"/>
          </p:cNvSpPr>
          <p:nvPr>
            <p:ph type="sldNum" sz="quarter" idx="12"/>
          </p:nvPr>
        </p:nvSpPr>
        <p:spPr/>
        <p:txBody>
          <a:bodyPr/>
          <a:lstStyle/>
          <a:p>
            <a:fld id="{6A5238FC-BF8F-44BD-809B-27C3F40AEC9A}" type="slidenum">
              <a:rPr lang="zh-CN" altLang="en-US" smtClean="0"/>
              <a:t>27</a:t>
            </a:fld>
            <a:endParaRPr lang="zh-CN" altLang="en-US"/>
          </a:p>
        </p:txBody>
      </p:sp>
      <p:pic>
        <p:nvPicPr>
          <p:cNvPr id="5" name="图片 4"/>
          <p:cNvPicPr>
            <a:picLocks noChangeAspect="1"/>
          </p:cNvPicPr>
          <p:nvPr/>
        </p:nvPicPr>
        <p:blipFill>
          <a:blip r:embed="rId4"/>
          <a:stretch>
            <a:fillRect/>
          </a:stretch>
        </p:blipFill>
        <p:spPr>
          <a:xfrm>
            <a:off x="765764" y="1838767"/>
            <a:ext cx="4562288" cy="801617"/>
          </a:xfrm>
          <a:prstGeom prst="rect">
            <a:avLst/>
          </a:prstGeom>
        </p:spPr>
      </p:pic>
      <p:pic>
        <p:nvPicPr>
          <p:cNvPr id="6" name="图片 5"/>
          <p:cNvPicPr>
            <a:picLocks noChangeAspect="1"/>
          </p:cNvPicPr>
          <p:nvPr/>
        </p:nvPicPr>
        <p:blipFill>
          <a:blip r:embed="rId5"/>
          <a:stretch>
            <a:fillRect/>
          </a:stretch>
        </p:blipFill>
        <p:spPr>
          <a:xfrm>
            <a:off x="765764" y="2724359"/>
            <a:ext cx="4562288" cy="788121"/>
          </a:xfrm>
          <a:prstGeom prst="rect">
            <a:avLst/>
          </a:prstGeom>
        </p:spPr>
      </p:pic>
      <p:graphicFrame>
        <p:nvGraphicFramePr>
          <p:cNvPr id="9" name="内容占位符 6"/>
          <p:cNvGraphicFramePr>
            <a:graphicFrameLocks/>
          </p:cNvGraphicFramePr>
          <p:nvPr>
            <p:extLst>
              <p:ext uri="{D42A27DB-BD31-4B8C-83A1-F6EECF244321}">
                <p14:modId xmlns:p14="http://schemas.microsoft.com/office/powerpoint/2010/main" val="36200489"/>
              </p:ext>
            </p:extLst>
          </p:nvPr>
        </p:nvGraphicFramePr>
        <p:xfrm>
          <a:off x="677760" y="4294873"/>
          <a:ext cx="7578503" cy="1967713"/>
        </p:xfrm>
        <a:graphic>
          <a:graphicData uri="http://schemas.openxmlformats.org/drawingml/2006/table">
            <a:tbl>
              <a:tblPr firstRow="1" bandRow="1">
                <a:tableStyleId>{69012ECD-51FC-41F1-AA8D-1B2483CD663E}</a:tableStyleId>
              </a:tblPr>
              <a:tblGrid>
                <a:gridCol w="4718346"/>
                <a:gridCol w="2860157"/>
              </a:tblGrid>
              <a:tr h="192075">
                <a:tc>
                  <a:txBody>
                    <a:bodyPr/>
                    <a:lstStyle/>
                    <a:p>
                      <a:r>
                        <a:rPr lang="en-US" altLang="zh-CN" sz="1400" dirty="0" smtClean="0"/>
                        <a:t>Images</a:t>
                      </a:r>
                      <a:endParaRPr lang="zh-CN" altLang="en-US" sz="1400" dirty="0"/>
                    </a:p>
                  </a:txBody>
                  <a:tcPr/>
                </a:tc>
                <a:tc>
                  <a:txBody>
                    <a:bodyPr/>
                    <a:lstStyle/>
                    <a:p>
                      <a:r>
                        <a:rPr lang="en-US" altLang="zh-CN" sz="1400" dirty="0" smtClean="0"/>
                        <a:t>Representative</a:t>
                      </a:r>
                      <a:r>
                        <a:rPr lang="en-US" altLang="zh-CN" sz="1400" baseline="0" dirty="0" smtClean="0"/>
                        <a:t> Terms</a:t>
                      </a:r>
                      <a:endParaRPr lang="zh-CN" altLang="en-US" sz="1400" dirty="0"/>
                    </a:p>
                  </a:txBody>
                  <a:tcPr/>
                </a:tc>
              </a:tr>
              <a:tr h="844206">
                <a:tc>
                  <a:txBody>
                    <a:bodyPr/>
                    <a:lstStyle/>
                    <a:p>
                      <a:endParaRPr lang="zh-CN" altLang="en-US" dirty="0"/>
                    </a:p>
                  </a:txBody>
                  <a:tcPr/>
                </a:tc>
                <a:tc>
                  <a:txBody>
                    <a:bodyPr/>
                    <a:lstStyle/>
                    <a:p>
                      <a:r>
                        <a:rPr lang="en-US" altLang="zh-CN" sz="1400" u="none" strike="noStrike" kern="1200" baseline="0" dirty="0" smtClean="0"/>
                        <a:t>Kiwifruit, Fruit, Recipe, Health benefit, New Zealand</a:t>
                      </a:r>
                      <a:endParaRPr lang="zh-CN" altLang="en-US" sz="1400" dirty="0"/>
                    </a:p>
                  </a:txBody>
                  <a:tcPr/>
                </a:tc>
              </a:tr>
              <a:tr h="818707">
                <a:tc>
                  <a:txBody>
                    <a:bodyPr/>
                    <a:lstStyle/>
                    <a:p>
                      <a:endParaRPr lang="zh-CN" altLang="en-US" dirty="0"/>
                    </a:p>
                  </a:txBody>
                  <a:tcPr/>
                </a:tc>
                <a:tc>
                  <a:txBody>
                    <a:bodyPr/>
                    <a:lstStyle/>
                    <a:p>
                      <a:r>
                        <a:rPr lang="en-US" altLang="zh-CN" sz="1400" u="none" strike="noStrike" kern="1200" baseline="0" dirty="0" smtClean="0"/>
                        <a:t>Kiwi, Bird, New Zealand, Egg, Smithsonian National Zoological Park</a:t>
                      </a:r>
                      <a:endParaRPr lang="zh-CN" altLang="en-US" sz="1400" dirty="0"/>
                    </a:p>
                  </a:txBody>
                  <a:tcPr/>
                </a:tc>
              </a:tr>
            </a:tbl>
          </a:graphicData>
        </a:graphic>
      </p:graphicFrame>
      <p:pic>
        <p:nvPicPr>
          <p:cNvPr id="8" name="图片 7"/>
          <p:cNvPicPr>
            <a:picLocks noChangeAspect="1"/>
          </p:cNvPicPr>
          <p:nvPr/>
        </p:nvPicPr>
        <p:blipFill>
          <a:blip r:embed="rId6"/>
          <a:stretch>
            <a:fillRect/>
          </a:stretch>
        </p:blipFill>
        <p:spPr>
          <a:xfrm>
            <a:off x="765764" y="4653220"/>
            <a:ext cx="4562288" cy="735625"/>
          </a:xfrm>
          <a:prstGeom prst="rect">
            <a:avLst/>
          </a:prstGeom>
        </p:spPr>
      </p:pic>
      <p:pic>
        <p:nvPicPr>
          <p:cNvPr id="10" name="图片 9"/>
          <p:cNvPicPr>
            <a:picLocks noChangeAspect="1"/>
          </p:cNvPicPr>
          <p:nvPr/>
        </p:nvPicPr>
        <p:blipFill>
          <a:blip r:embed="rId7"/>
          <a:stretch>
            <a:fillRect/>
          </a:stretch>
        </p:blipFill>
        <p:spPr>
          <a:xfrm>
            <a:off x="765765" y="5514875"/>
            <a:ext cx="4562288" cy="706368"/>
          </a:xfrm>
          <a:prstGeom prst="rect">
            <a:avLst/>
          </a:prstGeom>
        </p:spPr>
      </p:pic>
      <p:sp>
        <p:nvSpPr>
          <p:cNvPr id="11" name="内容占位符 2"/>
          <p:cNvSpPr txBox="1">
            <a:spLocks/>
          </p:cNvSpPr>
          <p:nvPr/>
        </p:nvSpPr>
        <p:spPr>
          <a:xfrm>
            <a:off x="374228" y="994799"/>
            <a:ext cx="4133977" cy="5097100"/>
          </a:xfrm>
          <a:prstGeom prst="rect">
            <a:avLst/>
          </a:prstGeom>
        </p:spPr>
        <p:txBody>
          <a:bodyPr vert="horz" lIns="91440" tIns="45720" rIns="91440" bIns="45720" rtlCol="0">
            <a:normAutofit/>
          </a:bodyPr>
          <a:lstStyle>
            <a:lvl1pPr marL="357188" indent="-357188" algn="just" defTabSz="914400" rtl="0" eaLnBrk="1" latinLnBrk="0" hangingPunct="1">
              <a:lnSpc>
                <a:spcPct val="110000"/>
              </a:lnSpc>
              <a:spcBef>
                <a:spcPts val="1800"/>
              </a:spcBef>
              <a:spcAft>
                <a:spcPts val="0"/>
              </a:spcAft>
              <a:buClr>
                <a:schemeClr val="accent1">
                  <a:lumMod val="75000"/>
                </a:schemeClr>
              </a:buClr>
              <a:buSzPct val="90000"/>
              <a:buFont typeface="Webdings" panose="05030102010509060703" pitchFamily="18" charset="2"/>
              <a:buChar char=""/>
              <a:defRPr sz="2000" kern="1200" baseline="0">
                <a:solidFill>
                  <a:schemeClr val="accent1"/>
                </a:solidFill>
                <a:latin typeface="Arial" panose="020B0604020202020204" pitchFamily="34" charset="0"/>
                <a:ea typeface="微软雅黑" panose="020B0503020204020204" pitchFamily="34" charset="-122"/>
                <a:cs typeface="+mn-cs"/>
              </a:defRPr>
            </a:lvl1pPr>
            <a:lvl2pPr marL="357188" indent="-357188" algn="just" defTabSz="914400" rtl="0" eaLnBrk="1" latinLnBrk="0" hangingPunct="1">
              <a:lnSpc>
                <a:spcPct val="130000"/>
              </a:lnSpc>
              <a:spcBef>
                <a:spcPts val="0"/>
              </a:spcBef>
              <a:spcAft>
                <a:spcPts val="600"/>
              </a:spcAft>
              <a:buClr>
                <a:schemeClr val="accent2">
                  <a:lumMod val="60000"/>
                  <a:lumOff val="40000"/>
                </a:schemeClr>
              </a:buClr>
              <a:buFont typeface="幼圆" panose="02010509060101010101" pitchFamily="49" charset="-122"/>
              <a:buChar char=" "/>
              <a:defRPr sz="1600" kern="1200" baseline="0">
                <a:solidFill>
                  <a:srgbClr val="7D7D7D"/>
                </a:solidFill>
                <a:latin typeface="幼圆" panose="02010509060101010101" pitchFamily="49" charset="-122"/>
                <a:ea typeface="幼圆" panose="02010509060101010101" pitchFamily="49"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dirty="0" smtClean="0"/>
              <a:t>Clusters for “</a:t>
            </a:r>
            <a:r>
              <a:rPr lang="en-US" altLang="zh-CN" dirty="0" err="1" smtClean="0"/>
              <a:t>adam</a:t>
            </a:r>
            <a:r>
              <a:rPr lang="en-US" altLang="zh-CN" dirty="0" smtClean="0"/>
              <a:t>”</a:t>
            </a:r>
          </a:p>
          <a:p>
            <a:endParaRPr lang="en-US" altLang="zh-CN" dirty="0" smtClean="0"/>
          </a:p>
          <a:p>
            <a:endParaRPr lang="en-US" altLang="zh-CN" dirty="0" smtClean="0"/>
          </a:p>
          <a:p>
            <a:endParaRPr lang="en-US" altLang="zh-CN" dirty="0" smtClean="0"/>
          </a:p>
          <a:p>
            <a:endParaRPr lang="en-US" altLang="zh-CN" dirty="0" smtClean="0"/>
          </a:p>
          <a:p>
            <a:r>
              <a:rPr lang="en-US" altLang="zh-CN" dirty="0"/>
              <a:t>Clusters for </a:t>
            </a:r>
            <a:r>
              <a:rPr lang="en-US" altLang="zh-CN" dirty="0" smtClean="0"/>
              <a:t>“kiwi”</a:t>
            </a:r>
            <a:endParaRPr lang="en-US" altLang="zh-CN" dirty="0"/>
          </a:p>
          <a:p>
            <a:endParaRPr lang="en-US" altLang="zh-CN" dirty="0" smtClean="0"/>
          </a:p>
          <a:p>
            <a:endParaRPr lang="zh-CN" altLang="en-US" dirty="0"/>
          </a:p>
        </p:txBody>
      </p:sp>
      <p:pic>
        <p:nvPicPr>
          <p:cNvPr id="12" name="音频 1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1852718924"/>
      </p:ext>
    </p:extLst>
  </p:cSld>
  <p:clrMapOvr>
    <a:masterClrMapping/>
  </p:clrMapOvr>
  <mc:AlternateContent xmlns:mc="http://schemas.openxmlformats.org/markup-compatibility/2006">
    <mc:Choice xmlns:p14="http://schemas.microsoft.com/office/powerpoint/2010/main" Requires="p14">
      <p:transition spd="slow" p14:dur="2000" advTm="24278"/>
    </mc:Choice>
    <mc:Fallback>
      <p:transition spd="slow" advTm="242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64151"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Thank you for your attention!</a:t>
            </a:r>
            <a:endParaRPr lang="zh-CN" altLang="en-US" dirty="0"/>
          </a:p>
        </p:txBody>
      </p:sp>
      <p:sp>
        <p:nvSpPr>
          <p:cNvPr id="4" name="灯片编号占位符 3"/>
          <p:cNvSpPr>
            <a:spLocks noGrp="1"/>
          </p:cNvSpPr>
          <p:nvPr>
            <p:ph type="sldNum" sz="quarter" idx="12"/>
          </p:nvPr>
        </p:nvSpPr>
        <p:spPr/>
        <p:txBody>
          <a:bodyPr/>
          <a:lstStyle/>
          <a:p>
            <a:fld id="{6A5238FC-BF8F-44BD-809B-27C3F40AEC9A}" type="slidenum">
              <a:rPr lang="zh-CN" altLang="en-US" smtClean="0"/>
              <a:t>28</a:t>
            </a:fld>
            <a:endParaRPr lang="zh-CN" altLang="en-US"/>
          </a:p>
        </p:txBody>
      </p:sp>
      <p:pic>
        <p:nvPicPr>
          <p:cNvPr id="3" name="音频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3570685996"/>
      </p:ext>
    </p:extLst>
  </p:cSld>
  <p:clrMapOvr>
    <a:masterClrMapping/>
  </p:clrMapOvr>
  <mc:AlternateContent xmlns:mc="http://schemas.openxmlformats.org/markup-compatibility/2006">
    <mc:Choice xmlns:p14="http://schemas.microsoft.com/office/powerpoint/2010/main" Requires="p14">
      <p:transition spd="slow" p14:dur="2000" advTm="5883"/>
    </mc:Choice>
    <mc:Fallback>
      <p:transition spd="slow" advTm="58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Motivation of </a:t>
            </a:r>
            <a:r>
              <a:rPr lang="en-US" altLang="zh-CN" dirty="0" smtClean="0"/>
              <a:t>Image Search Result Clustering</a:t>
            </a:r>
            <a:endParaRPr lang="zh-CN" altLang="en-US" dirty="0"/>
          </a:p>
        </p:txBody>
      </p:sp>
      <p:sp>
        <p:nvSpPr>
          <p:cNvPr id="4" name="灯片编号占位符 3"/>
          <p:cNvSpPr>
            <a:spLocks noGrp="1"/>
          </p:cNvSpPr>
          <p:nvPr>
            <p:ph type="sldNum" sz="quarter" idx="12"/>
          </p:nvPr>
        </p:nvSpPr>
        <p:spPr/>
        <p:txBody>
          <a:bodyPr/>
          <a:lstStyle/>
          <a:p>
            <a:fld id="{6A5238FC-BF8F-44BD-809B-27C3F40AEC9A}" type="slidenum">
              <a:rPr lang="zh-CN" altLang="en-US" smtClean="0"/>
              <a:t>2</a:t>
            </a:fld>
            <a:endParaRPr lang="zh-CN" altLang="en-US"/>
          </a:p>
        </p:txBody>
      </p:sp>
      <p:pic>
        <p:nvPicPr>
          <p:cNvPr id="5" name="音频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1880469141"/>
      </p:ext>
    </p:extLst>
  </p:cSld>
  <p:clrMapOvr>
    <a:masterClrMapping/>
  </p:clrMapOvr>
  <mc:AlternateContent xmlns:mc="http://schemas.openxmlformats.org/markup-compatibility/2006">
    <mc:Choice xmlns:p14="http://schemas.microsoft.com/office/powerpoint/2010/main" Requires="p14">
      <p:transition spd="slow" p14:dur="2000" advTm="7553"/>
    </mc:Choice>
    <mc:Fallback>
      <p:transition spd="slow" advTm="75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内容占位符 7"/>
          <p:cNvPicPr>
            <a:picLocks noGrp="1" noChangeAspect="1"/>
          </p:cNvPicPr>
          <p:nvPr>
            <p:ph idx="1"/>
          </p:nvPr>
        </p:nvPicPr>
        <p:blipFill>
          <a:blip r:embed="rId7">
            <a:extLst>
              <a:ext uri="{28A0092B-C50C-407E-A947-70E740481C1C}">
                <a14:useLocalDpi xmlns:a14="http://schemas.microsoft.com/office/drawing/2010/main" val="0"/>
              </a:ext>
            </a:extLst>
          </a:blip>
          <a:stretch>
            <a:fillRect/>
          </a:stretch>
        </p:blipFill>
        <p:spPr>
          <a:xfrm>
            <a:off x="841261" y="4387978"/>
            <a:ext cx="1564481" cy="1379298"/>
          </a:xfrm>
        </p:spPr>
      </p:pic>
      <p:sp>
        <p:nvSpPr>
          <p:cNvPr id="2" name="标题 1"/>
          <p:cNvSpPr>
            <a:spLocks noGrp="1"/>
          </p:cNvSpPr>
          <p:nvPr>
            <p:ph type="title"/>
          </p:nvPr>
        </p:nvSpPr>
        <p:spPr/>
        <p:txBody>
          <a:bodyPr/>
          <a:lstStyle/>
          <a:p>
            <a:r>
              <a:rPr lang="en-US" altLang="zh-CN" dirty="0" smtClean="0"/>
              <a:t>Image Search Result</a:t>
            </a:r>
            <a:endParaRPr lang="zh-CN" altLang="en-US" dirty="0"/>
          </a:p>
        </p:txBody>
      </p:sp>
      <p:sp>
        <p:nvSpPr>
          <p:cNvPr id="4" name="灯片编号占位符 3"/>
          <p:cNvSpPr>
            <a:spLocks noGrp="1"/>
          </p:cNvSpPr>
          <p:nvPr>
            <p:ph type="sldNum" sz="quarter" idx="12"/>
          </p:nvPr>
        </p:nvSpPr>
        <p:spPr/>
        <p:txBody>
          <a:bodyPr/>
          <a:lstStyle/>
          <a:p>
            <a:fld id="{6A5238FC-BF8F-44BD-809B-27C3F40AEC9A}" type="slidenum">
              <a:rPr lang="zh-CN" altLang="en-US" smtClean="0"/>
              <a:t>3</a:t>
            </a:fld>
            <a:endParaRPr lang="zh-CN" altLang="en-US"/>
          </a:p>
        </p:txBody>
      </p:sp>
      <p:grpSp>
        <p:nvGrpSpPr>
          <p:cNvPr id="10" name="组合 9"/>
          <p:cNvGrpSpPr/>
          <p:nvPr/>
        </p:nvGrpSpPr>
        <p:grpSpPr>
          <a:xfrm>
            <a:off x="3151842" y="1815762"/>
            <a:ext cx="5584372" cy="3951514"/>
            <a:chOff x="3037114" y="1687286"/>
            <a:chExt cx="5584372" cy="3951514"/>
          </a:xfrm>
        </p:grpSpPr>
        <p:sp>
          <p:nvSpPr>
            <p:cNvPr id="9" name="矩形标注 8"/>
            <p:cNvSpPr/>
            <p:nvPr/>
          </p:nvSpPr>
          <p:spPr>
            <a:xfrm>
              <a:off x="3037114" y="1687286"/>
              <a:ext cx="5584372" cy="3951514"/>
            </a:xfrm>
            <a:prstGeom prst="wedgeRectCallout">
              <a:avLst>
                <a:gd name="adj1" fmla="val -61184"/>
                <a:gd name="adj2" fmla="val 28065"/>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3134126" y="1771205"/>
              <a:ext cx="5400600" cy="378127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grpSp>
      <p:grpSp>
        <p:nvGrpSpPr>
          <p:cNvPr id="13" name="组合 12"/>
          <p:cNvGrpSpPr/>
          <p:nvPr/>
        </p:nvGrpSpPr>
        <p:grpSpPr>
          <a:xfrm>
            <a:off x="841261" y="3222171"/>
            <a:ext cx="1349829" cy="947057"/>
            <a:chOff x="841261" y="3222171"/>
            <a:chExt cx="1349829" cy="947057"/>
          </a:xfrm>
        </p:grpSpPr>
        <p:sp>
          <p:nvSpPr>
            <p:cNvPr id="11" name="云形标注 10"/>
            <p:cNvSpPr/>
            <p:nvPr/>
          </p:nvSpPr>
          <p:spPr>
            <a:xfrm>
              <a:off x="841261" y="3222171"/>
              <a:ext cx="1349829" cy="947057"/>
            </a:xfrm>
            <a:prstGeom prst="cloudCallout">
              <a:avLst/>
            </a:prstGeom>
            <a:no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1161390" y="3372115"/>
              <a:ext cx="678296" cy="678296"/>
            </a:xfrm>
            <a:prstGeom prst="rect">
              <a:avLst/>
            </a:prstGeom>
          </p:spPr>
        </p:pic>
      </p:grpSp>
      <p:grpSp>
        <p:nvGrpSpPr>
          <p:cNvPr id="16" name="组合 15"/>
          <p:cNvGrpSpPr/>
          <p:nvPr/>
        </p:nvGrpSpPr>
        <p:grpSpPr>
          <a:xfrm>
            <a:off x="245325" y="4043361"/>
            <a:ext cx="795629" cy="689229"/>
            <a:chOff x="245325" y="4043361"/>
            <a:chExt cx="795629" cy="689229"/>
          </a:xfrm>
        </p:grpSpPr>
        <p:sp>
          <p:nvSpPr>
            <p:cNvPr id="15" name="云形标注 14"/>
            <p:cNvSpPr/>
            <p:nvPr/>
          </p:nvSpPr>
          <p:spPr>
            <a:xfrm rot="487197">
              <a:off x="245325" y="4043361"/>
              <a:ext cx="795629" cy="689229"/>
            </a:xfrm>
            <a:prstGeom prst="cloudCallout">
              <a:avLst>
                <a:gd name="adj1" fmla="val 62337"/>
                <a:gd name="adj2" fmla="val 15298"/>
              </a:avLst>
            </a:prstGeom>
            <a:no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4" name="对象 13"/>
            <p:cNvGraphicFramePr>
              <a:graphicFrameLocks noChangeAspect="1"/>
            </p:cNvGraphicFramePr>
            <p:nvPr>
              <p:extLst>
                <p:ext uri="{D42A27DB-BD31-4B8C-83A1-F6EECF244321}">
                  <p14:modId xmlns:p14="http://schemas.microsoft.com/office/powerpoint/2010/main" val="269061554"/>
                </p:ext>
              </p:extLst>
            </p:nvPr>
          </p:nvGraphicFramePr>
          <p:xfrm>
            <a:off x="466611" y="4198271"/>
            <a:ext cx="374650" cy="379413"/>
          </p:xfrm>
          <a:graphic>
            <a:graphicData uri="http://schemas.openxmlformats.org/presentationml/2006/ole">
              <mc:AlternateContent xmlns:mc="http://schemas.openxmlformats.org/markup-compatibility/2006">
                <mc:Choice xmlns:v="urn:schemas-microsoft-com:vml" Requires="v">
                  <p:oleObj spid="_x0000_s1158" name="Image" r:id="rId10" imgW="374760" imgH="379440" progId="Photoshop.Image.13">
                    <p:embed/>
                  </p:oleObj>
                </mc:Choice>
                <mc:Fallback>
                  <p:oleObj name="Image" r:id="rId10" imgW="374760" imgH="379440" progId="Photoshop.Image.13">
                    <p:embed/>
                    <p:pic>
                      <p:nvPicPr>
                        <p:cNvPr id="0" name=""/>
                        <p:cNvPicPr/>
                        <p:nvPr/>
                      </p:nvPicPr>
                      <p:blipFill>
                        <a:blip r:embed="rId11"/>
                        <a:stretch>
                          <a:fillRect/>
                        </a:stretch>
                      </p:blipFill>
                      <p:spPr>
                        <a:xfrm>
                          <a:off x="466611" y="4198271"/>
                          <a:ext cx="374650" cy="379413"/>
                        </a:xfrm>
                        <a:prstGeom prst="rect">
                          <a:avLst/>
                        </a:prstGeom>
                      </p:spPr>
                    </p:pic>
                  </p:oleObj>
                </mc:Fallback>
              </mc:AlternateContent>
            </a:graphicData>
          </a:graphic>
        </p:graphicFrame>
      </p:grpSp>
      <p:pic>
        <p:nvPicPr>
          <p:cNvPr id="7" name="音频 6">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12"/>
          <a:stretch>
            <a:fillRect/>
          </a:stretch>
        </p:blipFill>
        <p:spPr>
          <a:xfrm>
            <a:off x="8318500" y="6032500"/>
            <a:ext cx="609600" cy="609600"/>
          </a:xfrm>
          <a:prstGeom prst="rect">
            <a:avLst/>
          </a:prstGeom>
        </p:spPr>
      </p:pic>
    </p:spTree>
    <p:custDataLst>
      <p:tags r:id="rId2"/>
    </p:custDataLst>
    <p:extLst>
      <p:ext uri="{BB962C8B-B14F-4D97-AF65-F5344CB8AC3E}">
        <p14:creationId xmlns:p14="http://schemas.microsoft.com/office/powerpoint/2010/main" val="3427915680"/>
      </p:ext>
    </p:extLst>
  </p:cSld>
  <p:clrMapOvr>
    <a:masterClrMapping/>
  </p:clrMapOvr>
  <mc:AlternateContent xmlns:mc="http://schemas.openxmlformats.org/markup-compatibility/2006">
    <mc:Choice xmlns:p14="http://schemas.microsoft.com/office/powerpoint/2010/main" Requires="p14">
      <p:transition spd="slow" p14:dur="2000" advTm="34591"/>
    </mc:Choice>
    <mc:Fallback>
      <p:transition spd="slow" advTm="345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fade">
                                      <p:cBhvr>
                                        <p:cTn id="11" dur="500"/>
                                        <p:tgtEl>
                                          <p:spTgt spid="13"/>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nodeType="click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wipe(left)">
                                      <p:cBhvr>
                                        <p:cTn id="16" dur="500"/>
                                        <p:tgtEl>
                                          <p:spTgt spid="10"/>
                                        </p:tgtEl>
                                      </p:cBhvr>
                                    </p:animEffec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1" fill="hold" display="0">
                  <p:stCondLst>
                    <p:cond delay="indefinite"/>
                  </p:stCondLst>
                  <p:endCondLst>
                    <p:cond evt="onStopAudio" delay="0">
                      <p:tgtEl>
                        <p:sldTgt/>
                      </p:tgtEl>
                    </p:cond>
                  </p:endCondLst>
                </p:cTn>
                <p:tgtEl>
                  <p:spTgt spid="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3818339" y="1322396"/>
            <a:ext cx="4565851" cy="4591252"/>
            <a:chOff x="4098896" y="1332787"/>
            <a:chExt cx="4565851" cy="4591252"/>
          </a:xfrm>
        </p:grpSpPr>
        <p:pic>
          <p:nvPicPr>
            <p:cNvPr id="7" name="图片 6"/>
            <p:cNvPicPr>
              <a:picLocks noChangeAspect="1"/>
            </p:cNvPicPr>
            <p:nvPr/>
          </p:nvPicPr>
          <p:blipFill>
            <a:blip r:embed="rId7"/>
            <a:stretch>
              <a:fillRect/>
            </a:stretch>
          </p:blipFill>
          <p:spPr>
            <a:xfrm>
              <a:off x="4098896" y="1332787"/>
              <a:ext cx="4565851" cy="4591252"/>
            </a:xfrm>
            <a:prstGeom prst="rect">
              <a:avLst/>
            </a:prstGeom>
          </p:spPr>
        </p:pic>
        <p:sp>
          <p:nvSpPr>
            <p:cNvPr id="14" name="矩形标注 13"/>
            <p:cNvSpPr/>
            <p:nvPr/>
          </p:nvSpPr>
          <p:spPr>
            <a:xfrm>
              <a:off x="4139191" y="1423555"/>
              <a:ext cx="4433310" cy="4406066"/>
            </a:xfrm>
            <a:prstGeom prst="wedgeRectCallout">
              <a:avLst>
                <a:gd name="adj1" fmla="val -71497"/>
                <a:gd name="adj2" fmla="val 30188"/>
              </a:avLst>
            </a:prstGeom>
            <a:no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lstStyle/>
          <a:p>
            <a:r>
              <a:rPr lang="en-US" altLang="zh-CN" dirty="0" smtClean="0"/>
              <a:t>Clustered Image Search Result</a:t>
            </a:r>
            <a:endParaRPr lang="zh-CN" altLang="en-US" dirty="0"/>
          </a:p>
        </p:txBody>
      </p:sp>
      <p:sp>
        <p:nvSpPr>
          <p:cNvPr id="4" name="灯片编号占位符 3"/>
          <p:cNvSpPr>
            <a:spLocks noGrp="1"/>
          </p:cNvSpPr>
          <p:nvPr>
            <p:ph type="sldNum" sz="quarter" idx="12"/>
          </p:nvPr>
        </p:nvSpPr>
        <p:spPr/>
        <p:txBody>
          <a:bodyPr/>
          <a:lstStyle/>
          <a:p>
            <a:fld id="{6A5238FC-BF8F-44BD-809B-27C3F40AEC9A}" type="slidenum">
              <a:rPr lang="zh-CN" altLang="en-US" smtClean="0"/>
              <a:t>4</a:t>
            </a:fld>
            <a:endParaRPr lang="zh-CN" altLang="en-US"/>
          </a:p>
        </p:txBody>
      </p:sp>
      <p:pic>
        <p:nvPicPr>
          <p:cNvPr id="6" name="内容占位符 7"/>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192087" y="4450323"/>
            <a:ext cx="1564481" cy="1379298"/>
          </a:xfrm>
          <a:prstGeom prst="rect">
            <a:avLst/>
          </a:prstGeom>
        </p:spPr>
      </p:pic>
      <p:grpSp>
        <p:nvGrpSpPr>
          <p:cNvPr id="8" name="组合 7"/>
          <p:cNvGrpSpPr/>
          <p:nvPr/>
        </p:nvGrpSpPr>
        <p:grpSpPr>
          <a:xfrm>
            <a:off x="1192087" y="3284516"/>
            <a:ext cx="1349829" cy="947057"/>
            <a:chOff x="841261" y="3222171"/>
            <a:chExt cx="1349829" cy="947057"/>
          </a:xfrm>
        </p:grpSpPr>
        <p:sp>
          <p:nvSpPr>
            <p:cNvPr id="9" name="云形标注 8"/>
            <p:cNvSpPr/>
            <p:nvPr/>
          </p:nvSpPr>
          <p:spPr>
            <a:xfrm>
              <a:off x="841261" y="3222171"/>
              <a:ext cx="1349829" cy="947057"/>
            </a:xfrm>
            <a:prstGeom prst="cloudCallout">
              <a:avLst/>
            </a:prstGeom>
            <a:no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0" name="图片 9"/>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1161390" y="3372115"/>
              <a:ext cx="678296" cy="678296"/>
            </a:xfrm>
            <a:prstGeom prst="rect">
              <a:avLst/>
            </a:prstGeom>
          </p:spPr>
        </p:pic>
      </p:grpSp>
      <p:grpSp>
        <p:nvGrpSpPr>
          <p:cNvPr id="3" name="组合 2"/>
          <p:cNvGrpSpPr/>
          <p:nvPr/>
        </p:nvGrpSpPr>
        <p:grpSpPr>
          <a:xfrm>
            <a:off x="596151" y="4105706"/>
            <a:ext cx="795629" cy="689229"/>
            <a:chOff x="596151" y="4105706"/>
            <a:chExt cx="795629" cy="689229"/>
          </a:xfrm>
        </p:grpSpPr>
        <p:sp>
          <p:nvSpPr>
            <p:cNvPr id="12" name="云形标注 11"/>
            <p:cNvSpPr/>
            <p:nvPr/>
          </p:nvSpPr>
          <p:spPr>
            <a:xfrm rot="487197">
              <a:off x="596151" y="4105706"/>
              <a:ext cx="795629" cy="689229"/>
            </a:xfrm>
            <a:prstGeom prst="cloudCallout">
              <a:avLst>
                <a:gd name="adj1" fmla="val 62337"/>
                <a:gd name="adj2" fmla="val 15298"/>
              </a:avLst>
            </a:prstGeom>
            <a:no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5" name="对象 14"/>
            <p:cNvGraphicFramePr>
              <a:graphicFrameLocks noChangeAspect="1"/>
            </p:cNvGraphicFramePr>
            <p:nvPr>
              <p:extLst>
                <p:ext uri="{D42A27DB-BD31-4B8C-83A1-F6EECF244321}">
                  <p14:modId xmlns:p14="http://schemas.microsoft.com/office/powerpoint/2010/main" val="129888039"/>
                </p:ext>
              </p:extLst>
            </p:nvPr>
          </p:nvGraphicFramePr>
          <p:xfrm>
            <a:off x="809021" y="4262995"/>
            <a:ext cx="369887" cy="374650"/>
          </p:xfrm>
          <a:graphic>
            <a:graphicData uri="http://schemas.openxmlformats.org/presentationml/2006/ole">
              <mc:AlternateContent xmlns:mc="http://schemas.openxmlformats.org/markup-compatibility/2006">
                <mc:Choice xmlns:v="urn:schemas-microsoft-com:vml" Requires="v">
                  <p:oleObj spid="_x0000_s2183" name="Image" r:id="rId10" imgW="370080" imgH="374760" progId="Photoshop.Image.13">
                    <p:embed/>
                  </p:oleObj>
                </mc:Choice>
                <mc:Fallback>
                  <p:oleObj name="Image" r:id="rId10" imgW="370080" imgH="374760" progId="Photoshop.Image.13">
                    <p:embed/>
                    <p:pic>
                      <p:nvPicPr>
                        <p:cNvPr id="0" name=""/>
                        <p:cNvPicPr/>
                        <p:nvPr/>
                      </p:nvPicPr>
                      <p:blipFill>
                        <a:blip r:embed="rId11"/>
                        <a:stretch>
                          <a:fillRect/>
                        </a:stretch>
                      </p:blipFill>
                      <p:spPr>
                        <a:xfrm>
                          <a:off x="809021" y="4262995"/>
                          <a:ext cx="369887" cy="374650"/>
                        </a:xfrm>
                        <a:prstGeom prst="rect">
                          <a:avLst/>
                        </a:prstGeom>
                      </p:spPr>
                    </p:pic>
                  </p:oleObj>
                </mc:Fallback>
              </mc:AlternateContent>
            </a:graphicData>
          </a:graphic>
        </p:graphicFrame>
      </p:grpSp>
      <p:sp>
        <p:nvSpPr>
          <p:cNvPr id="16" name="矩形 15"/>
          <p:cNvSpPr/>
          <p:nvPr/>
        </p:nvSpPr>
        <p:spPr>
          <a:xfrm>
            <a:off x="3818339" y="4847670"/>
            <a:ext cx="4565851" cy="1065978"/>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内容占位符 2"/>
          <p:cNvSpPr>
            <a:spLocks noGrp="1"/>
          </p:cNvSpPr>
          <p:nvPr>
            <p:ph idx="1"/>
          </p:nvPr>
        </p:nvSpPr>
        <p:spPr>
          <a:xfrm>
            <a:off x="374228" y="1079863"/>
            <a:ext cx="8361986" cy="5097100"/>
          </a:xfrm>
        </p:spPr>
        <p:txBody>
          <a:bodyPr/>
          <a:lstStyle/>
          <a:p>
            <a:r>
              <a:rPr lang="en-US" altLang="zh-CN" sz="2400" dirty="0" smtClean="0"/>
              <a:t>Outcome:</a:t>
            </a:r>
          </a:p>
          <a:p>
            <a:pPr lvl="1"/>
            <a:r>
              <a:rPr lang="en-US" altLang="zh-CN" sz="2000" dirty="0" smtClean="0">
                <a:latin typeface="Arial" panose="020B0604020202020204" pitchFamily="34" charset="0"/>
                <a:cs typeface="Arial" panose="020B0604020202020204" pitchFamily="34" charset="0"/>
              </a:rPr>
              <a:t>Clusters of Entities</a:t>
            </a:r>
          </a:p>
          <a:p>
            <a:pPr lvl="1"/>
            <a:r>
              <a:rPr lang="en-US" altLang="zh-CN" sz="2000" dirty="0" smtClean="0">
                <a:latin typeface="Arial" panose="020B0604020202020204" pitchFamily="34" charset="0"/>
                <a:cs typeface="Arial" panose="020B0604020202020204" pitchFamily="34" charset="0"/>
              </a:rPr>
              <a:t>Representative Terms</a:t>
            </a:r>
            <a:endParaRPr lang="en-US" altLang="zh-CN" sz="2000" dirty="0">
              <a:latin typeface="Arial" panose="020B0604020202020204" pitchFamily="34" charset="0"/>
              <a:cs typeface="Arial" panose="020B0604020202020204" pitchFamily="34" charset="0"/>
            </a:endParaRPr>
          </a:p>
          <a:p>
            <a:endParaRPr lang="zh-CN" altLang="en-US" dirty="0"/>
          </a:p>
        </p:txBody>
      </p:sp>
      <p:pic>
        <p:nvPicPr>
          <p:cNvPr id="37" name="音频 36">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12"/>
          <a:stretch>
            <a:fillRect/>
          </a:stretch>
        </p:blipFill>
        <p:spPr>
          <a:xfrm>
            <a:off x="8318500" y="6032500"/>
            <a:ext cx="609600" cy="609600"/>
          </a:xfrm>
          <a:prstGeom prst="rect">
            <a:avLst/>
          </a:prstGeom>
        </p:spPr>
      </p:pic>
    </p:spTree>
    <p:custDataLst>
      <p:tags r:id="rId2"/>
    </p:custDataLst>
    <p:extLst>
      <p:ext uri="{BB962C8B-B14F-4D97-AF65-F5344CB8AC3E}">
        <p14:creationId xmlns:p14="http://schemas.microsoft.com/office/powerpoint/2010/main" val="1219499862"/>
      </p:ext>
    </p:extLst>
  </p:cSld>
  <p:clrMapOvr>
    <a:masterClrMapping/>
  </p:clrMapOvr>
  <mc:AlternateContent xmlns:mc="http://schemas.openxmlformats.org/markup-compatibility/2006">
    <mc:Choice xmlns:p14="http://schemas.microsoft.com/office/powerpoint/2010/main" Requires="p14">
      <p:transition spd="slow" p14:dur="2000" advTm="52417"/>
    </mc:Choice>
    <mc:Fallback>
      <p:transition spd="slow" advTm="524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7"/>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5"/>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grpId="0" nodeType="clickEffect">
                                  <p:stCondLst>
                                    <p:cond delay="0"/>
                                  </p:stCondLst>
                                  <p:childTnLst>
                                    <p:set>
                                      <p:cBhvr>
                                        <p:cTn id="19" dur="1" fill="hold">
                                          <p:stCondLst>
                                            <p:cond delay="0"/>
                                          </p:stCondLst>
                                        </p:cTn>
                                        <p:tgtEl>
                                          <p:spTgt spid="16"/>
                                        </p:tgtEl>
                                        <p:attrNameLst>
                                          <p:attrName>style.visibility</p:attrName>
                                        </p:attrNameLst>
                                      </p:cBhvr>
                                      <p:to>
                                        <p:strVal val="visible"/>
                                      </p:to>
                                    </p:set>
                                    <p:anim calcmode="lin" valueType="num">
                                      <p:cBhvr additive="base">
                                        <p:cTn id="20" dur="500" fill="hold"/>
                                        <p:tgtEl>
                                          <p:spTgt spid="16"/>
                                        </p:tgtEl>
                                        <p:attrNameLst>
                                          <p:attrName>ppt_x</p:attrName>
                                        </p:attrNameLst>
                                      </p:cBhvr>
                                      <p:tavLst>
                                        <p:tav tm="0">
                                          <p:val>
                                            <p:strVal val="#ppt_x"/>
                                          </p:val>
                                        </p:tav>
                                        <p:tav tm="100000">
                                          <p:val>
                                            <p:strVal val="#ppt_x"/>
                                          </p:val>
                                        </p:tav>
                                      </p:tavLst>
                                    </p:anim>
                                    <p:anim calcmode="lin" valueType="num">
                                      <p:cBhvr additive="base">
                                        <p:cTn id="21"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nodeType="clickEffect">
                                  <p:stCondLst>
                                    <p:cond delay="0"/>
                                  </p:stCondLst>
                                  <p:childTnLst>
                                    <p:set>
                                      <p:cBhvr>
                                        <p:cTn id="25" dur="1" fill="hold">
                                          <p:stCondLst>
                                            <p:cond delay="0"/>
                                          </p:stCondLst>
                                        </p:cTn>
                                        <p:tgtEl>
                                          <p:spTgt spid="3"/>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nodeType="clickEffect">
                                  <p:stCondLst>
                                    <p:cond delay="0"/>
                                  </p:stCondLst>
                                  <p:childTnLst>
                                    <p:set>
                                      <p:cBhvr>
                                        <p:cTn id="29" dur="1" fill="hold">
                                          <p:stCondLst>
                                            <p:cond delay="0"/>
                                          </p:stCondLst>
                                        </p:cTn>
                                        <p:tgtEl>
                                          <p:spTgt spid="18">
                                            <p:txEl>
                                              <p:pRg st="0" end="0"/>
                                            </p:txEl>
                                          </p:spTgt>
                                        </p:tgtEl>
                                        <p:attrNameLst>
                                          <p:attrName>style.visibility</p:attrName>
                                        </p:attrNameLst>
                                      </p:cBhvr>
                                      <p:to>
                                        <p:strVal val="visible"/>
                                      </p:to>
                                    </p:set>
                                  </p:childTnLst>
                                </p:cTn>
                              </p:par>
                              <p:par>
                                <p:cTn id="30" presetID="1" presetClass="entr" presetSubtype="0" fill="hold" nodeType="withEffect">
                                  <p:stCondLst>
                                    <p:cond delay="0"/>
                                  </p:stCondLst>
                                  <p:childTnLst>
                                    <p:set>
                                      <p:cBhvr>
                                        <p:cTn id="31" dur="1" fill="hold">
                                          <p:stCondLst>
                                            <p:cond delay="0"/>
                                          </p:stCondLst>
                                        </p:cTn>
                                        <p:tgtEl>
                                          <p:spTgt spid="18">
                                            <p:txEl>
                                              <p:pRg st="1" end="1"/>
                                            </p:txEl>
                                          </p:spTgt>
                                        </p:tgtEl>
                                        <p:attrNameLst>
                                          <p:attrName>style.visibility</p:attrName>
                                        </p:attrNameLst>
                                      </p:cBhvr>
                                      <p:to>
                                        <p:strVal val="visible"/>
                                      </p:to>
                                    </p:set>
                                  </p:childTnLst>
                                </p:cTn>
                              </p:par>
                              <p:par>
                                <p:cTn id="32" presetID="1" presetClass="entr" presetSubtype="0" fill="hold" nodeType="withEffect">
                                  <p:stCondLst>
                                    <p:cond delay="0"/>
                                  </p:stCondLst>
                                  <p:childTnLst>
                                    <p:set>
                                      <p:cBhvr>
                                        <p:cTn id="33" dur="1" fill="hold">
                                          <p:stCondLst>
                                            <p:cond delay="0"/>
                                          </p:stCondLst>
                                        </p:cTn>
                                        <p:tgtEl>
                                          <p:spTgt spid="18">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4" fill="hold" display="0">
                  <p:stCondLst>
                    <p:cond delay="indefinite"/>
                  </p:stCondLst>
                  <p:endCondLst>
                    <p:cond evt="onStopAudio" delay="0">
                      <p:tgtEl>
                        <p:sldTgt/>
                      </p:tgtEl>
                    </p:cond>
                  </p:endCondLst>
                </p:cTn>
                <p:tgtEl>
                  <p:spTgt spid="37"/>
                </p:tgtEl>
              </p:cMediaNode>
            </p:audio>
          </p:childTnLst>
        </p:cTn>
      </p:par>
    </p:tnLst>
    <p:bldLst>
      <p:bldP spid="16"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Existing </a:t>
            </a:r>
            <a:r>
              <a:rPr lang="en-US" altLang="zh-CN" dirty="0" smtClean="0"/>
              <a:t>Image Clustering Techniques</a:t>
            </a:r>
            <a:endParaRPr lang="zh-CN" altLang="en-US" dirty="0"/>
          </a:p>
        </p:txBody>
      </p:sp>
      <p:sp>
        <p:nvSpPr>
          <p:cNvPr id="4" name="灯片编号占位符 3"/>
          <p:cNvSpPr>
            <a:spLocks noGrp="1"/>
          </p:cNvSpPr>
          <p:nvPr>
            <p:ph type="sldNum" sz="quarter" idx="12"/>
          </p:nvPr>
        </p:nvSpPr>
        <p:spPr/>
        <p:txBody>
          <a:bodyPr/>
          <a:lstStyle/>
          <a:p>
            <a:fld id="{6A5238FC-BF8F-44BD-809B-27C3F40AEC9A}" type="slidenum">
              <a:rPr lang="zh-CN" altLang="en-US" smtClean="0"/>
              <a:t>5</a:t>
            </a:fld>
            <a:endParaRPr lang="zh-CN" altLang="en-US"/>
          </a:p>
        </p:txBody>
      </p:sp>
      <p:pic>
        <p:nvPicPr>
          <p:cNvPr id="6" name="音频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3057891733"/>
      </p:ext>
    </p:extLst>
  </p:cSld>
  <p:clrMapOvr>
    <a:masterClrMapping/>
  </p:clrMapOvr>
  <mc:AlternateContent xmlns:mc="http://schemas.openxmlformats.org/markup-compatibility/2006">
    <mc:Choice xmlns:p14="http://schemas.microsoft.com/office/powerpoint/2010/main" Requires="p14">
      <p:transition spd="slow" p14:dur="2000" advTm="6650"/>
    </mc:Choice>
    <mc:Fallback>
      <p:transition spd="slow" advTm="66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Existing Techniques</a:t>
            </a:r>
            <a:endParaRPr lang="zh-CN" altLang="en-US" dirty="0"/>
          </a:p>
        </p:txBody>
      </p:sp>
      <p:sp>
        <p:nvSpPr>
          <p:cNvPr id="3" name="内容占位符 2"/>
          <p:cNvSpPr>
            <a:spLocks noGrp="1"/>
          </p:cNvSpPr>
          <p:nvPr>
            <p:ph idx="1"/>
          </p:nvPr>
        </p:nvSpPr>
        <p:spPr/>
        <p:txBody>
          <a:bodyPr/>
          <a:lstStyle/>
          <a:p>
            <a:r>
              <a:rPr lang="en-US" altLang="zh-CN" sz="2400" dirty="0"/>
              <a:t>Content-based</a:t>
            </a:r>
          </a:p>
          <a:p>
            <a:pPr lvl="1"/>
            <a:r>
              <a:rPr lang="en-US" altLang="zh-CN" sz="2000" dirty="0">
                <a:latin typeface="Arial" panose="020B0604020202020204" pitchFamily="34" charset="0"/>
                <a:cs typeface="Arial" panose="020B0604020202020204" pitchFamily="34" charset="0"/>
              </a:rPr>
              <a:t>Local visual features:</a:t>
            </a:r>
          </a:p>
          <a:p>
            <a:pPr lvl="2"/>
            <a:r>
              <a:rPr lang="en-US" altLang="zh-CN" sz="1800" dirty="0">
                <a:latin typeface="Arial" panose="020B0604020202020204" pitchFamily="34" charset="0"/>
                <a:cs typeface="Arial" panose="020B0604020202020204" pitchFamily="34" charset="0"/>
              </a:rPr>
              <a:t>SIFT, edge histogram, etc.</a:t>
            </a:r>
          </a:p>
          <a:p>
            <a:pPr lvl="1"/>
            <a:r>
              <a:rPr lang="en-US" altLang="zh-CN" sz="2000" dirty="0">
                <a:latin typeface="Arial" panose="020B0604020202020204" pitchFamily="34" charset="0"/>
                <a:cs typeface="Arial" panose="020B0604020202020204" pitchFamily="34" charset="0"/>
              </a:rPr>
              <a:t>Global visual features:</a:t>
            </a:r>
          </a:p>
          <a:p>
            <a:pPr lvl="2"/>
            <a:r>
              <a:rPr lang="en-US" altLang="zh-CN" sz="1800" dirty="0">
                <a:latin typeface="Arial" panose="020B0604020202020204" pitchFamily="34" charset="0"/>
                <a:cs typeface="Arial" panose="020B0604020202020204" pitchFamily="34" charset="0"/>
              </a:rPr>
              <a:t>Color histogram, contrast, gray scale, brightness, etc.</a:t>
            </a:r>
          </a:p>
          <a:p>
            <a:r>
              <a:rPr lang="en-US" altLang="zh-CN" sz="2400" dirty="0"/>
              <a:t>Context-based</a:t>
            </a:r>
          </a:p>
          <a:p>
            <a:pPr lvl="1"/>
            <a:r>
              <a:rPr lang="en-US" altLang="zh-CN" sz="2000" dirty="0" smtClean="0">
                <a:latin typeface="Arial" panose="020B0604020202020204" pitchFamily="34" charset="0"/>
                <a:cs typeface="Arial" panose="020B0604020202020204" pitchFamily="34" charset="0"/>
              </a:rPr>
              <a:t>Bag-of-words model</a:t>
            </a:r>
            <a:endParaRPr lang="en-US" altLang="zh-CN" sz="2000" dirty="0">
              <a:latin typeface="Arial" panose="020B0604020202020204" pitchFamily="34" charset="0"/>
              <a:cs typeface="Arial" panose="020B0604020202020204" pitchFamily="34" charset="0"/>
            </a:endParaRPr>
          </a:p>
          <a:p>
            <a:r>
              <a:rPr lang="en-US" altLang="zh-CN" sz="2400" dirty="0"/>
              <a:t>Hybrid</a:t>
            </a:r>
          </a:p>
          <a:p>
            <a:pPr lvl="1"/>
            <a:r>
              <a:rPr lang="en-US" altLang="zh-CN" sz="2000" dirty="0">
                <a:latin typeface="Arial" panose="020B0604020202020204" pitchFamily="34" charset="0"/>
                <a:cs typeface="Arial" panose="020B0604020202020204" pitchFamily="34" charset="0"/>
              </a:rPr>
              <a:t>Multi-modal constraint propagation, using modals of textual and visual graphs.</a:t>
            </a:r>
          </a:p>
          <a:p>
            <a:endParaRPr lang="zh-CN" altLang="en-US" dirty="0"/>
          </a:p>
        </p:txBody>
      </p:sp>
      <p:sp>
        <p:nvSpPr>
          <p:cNvPr id="4" name="灯片编号占位符 3"/>
          <p:cNvSpPr>
            <a:spLocks noGrp="1"/>
          </p:cNvSpPr>
          <p:nvPr>
            <p:ph type="sldNum" sz="quarter" idx="12"/>
          </p:nvPr>
        </p:nvSpPr>
        <p:spPr/>
        <p:txBody>
          <a:bodyPr/>
          <a:lstStyle/>
          <a:p>
            <a:fld id="{6A5238FC-BF8F-44BD-809B-27C3F40AEC9A}" type="slidenum">
              <a:rPr lang="zh-CN" altLang="en-US" smtClean="0"/>
              <a:t>6</a:t>
            </a:fld>
            <a:endParaRPr lang="zh-CN" altLang="en-US"/>
          </a:p>
        </p:txBody>
      </p:sp>
      <p:pic>
        <p:nvPicPr>
          <p:cNvPr id="7" name="音频 6">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318500" y="6032500"/>
            <a:ext cx="609600" cy="609600"/>
          </a:xfrm>
          <a:prstGeom prst="rect">
            <a:avLst/>
          </a:prstGeom>
        </p:spPr>
      </p:pic>
    </p:spTree>
    <p:custDataLst>
      <p:tags r:id="rId1"/>
    </p:custDataLst>
    <p:extLst>
      <p:ext uri="{BB962C8B-B14F-4D97-AF65-F5344CB8AC3E}">
        <p14:creationId xmlns:p14="http://schemas.microsoft.com/office/powerpoint/2010/main" val="2029671067"/>
      </p:ext>
    </p:extLst>
  </p:cSld>
  <p:clrMapOvr>
    <a:masterClrMapping/>
  </p:clrMapOvr>
  <mc:AlternateContent xmlns:mc="http://schemas.openxmlformats.org/markup-compatibility/2006">
    <mc:Choice xmlns:p14="http://schemas.microsoft.com/office/powerpoint/2010/main" Requires="p14">
      <p:transition spd="slow" p14:dur="2000" advTm="68882"/>
    </mc:Choice>
    <mc:Fallback>
      <p:transition spd="slow" advTm="688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9" fill="hold" display="0">
                  <p:stCondLst>
                    <p:cond delay="indefinite"/>
                  </p:stCondLst>
                  <p:endCondLst>
                    <p:cond evt="onStopAudio" delay="0">
                      <p:tgtEl>
                        <p:sldTgt/>
                      </p:tgtEl>
                    </p:cond>
                  </p:endCondLst>
                </p:cTn>
                <p:tgtEl>
                  <p:spTgt spid="7"/>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Problems in these techniques</a:t>
            </a:r>
            <a:endParaRPr lang="zh-CN" altLang="en-US" dirty="0"/>
          </a:p>
        </p:txBody>
      </p:sp>
      <p:sp>
        <p:nvSpPr>
          <p:cNvPr id="3" name="内容占位符 2"/>
          <p:cNvSpPr>
            <a:spLocks noGrp="1"/>
          </p:cNvSpPr>
          <p:nvPr>
            <p:ph idx="1"/>
          </p:nvPr>
        </p:nvSpPr>
        <p:spPr>
          <a:xfrm>
            <a:off x="374228" y="1079863"/>
            <a:ext cx="4007723" cy="5097100"/>
          </a:xfrm>
        </p:spPr>
        <p:txBody>
          <a:bodyPr>
            <a:normAutofit/>
          </a:bodyPr>
          <a:lstStyle/>
          <a:p>
            <a:pPr marL="457200" lvl="1" indent="-457200" algn="l">
              <a:buClr>
                <a:schemeClr val="accent1">
                  <a:lumMod val="75000"/>
                </a:schemeClr>
              </a:buClr>
              <a:buFont typeface="+mj-lt"/>
              <a:buAutoNum type="arabicPeriod"/>
            </a:pPr>
            <a:r>
              <a:rPr lang="en-US" altLang="zh-CN" sz="2000" b="1" dirty="0" smtClean="0">
                <a:latin typeface="Arial" panose="020B0604020202020204" pitchFamily="34" charset="0"/>
                <a:cs typeface="Arial" panose="020B0604020202020204" pitchFamily="34" charset="0"/>
              </a:rPr>
              <a:t>Content-based:</a:t>
            </a:r>
            <a:r>
              <a:rPr lang="en-US" altLang="zh-CN" sz="2000" dirty="0" smtClean="0">
                <a:latin typeface="Arial" panose="020B0604020202020204" pitchFamily="34" charset="0"/>
                <a:cs typeface="Arial" panose="020B0604020202020204" pitchFamily="34" charset="0"/>
              </a:rPr>
              <a:t> Unreliability of visual features</a:t>
            </a:r>
          </a:p>
          <a:p>
            <a:pPr marL="457200" lvl="1" indent="-457200" algn="l">
              <a:buClr>
                <a:schemeClr val="accent1">
                  <a:lumMod val="75000"/>
                </a:schemeClr>
              </a:buClr>
              <a:buFont typeface="+mj-lt"/>
              <a:buAutoNum type="arabicPeriod"/>
            </a:pPr>
            <a:r>
              <a:rPr lang="en-US" altLang="zh-CN" sz="2000" b="1" dirty="0" smtClean="0">
                <a:latin typeface="Arial" panose="020B0604020202020204" pitchFamily="34" charset="0"/>
                <a:cs typeface="Arial" panose="020B0604020202020204" pitchFamily="34" charset="0"/>
              </a:rPr>
              <a:t>Context-based:</a:t>
            </a:r>
            <a:r>
              <a:rPr lang="en-US" altLang="zh-CN" sz="2000" dirty="0" smtClean="0">
                <a:latin typeface="Arial" panose="020B0604020202020204" pitchFamily="34" charset="0"/>
                <a:cs typeface="Arial" panose="020B0604020202020204" pitchFamily="34" charset="0"/>
              </a:rPr>
              <a:t> Ambiguity </a:t>
            </a:r>
            <a:r>
              <a:rPr lang="en-US" altLang="zh-CN" sz="2000" dirty="0">
                <a:latin typeface="Arial" panose="020B0604020202020204" pitchFamily="34" charset="0"/>
                <a:cs typeface="Arial" panose="020B0604020202020204" pitchFamily="34" charset="0"/>
              </a:rPr>
              <a:t>of words/phrases in the context</a:t>
            </a:r>
          </a:p>
          <a:p>
            <a:pPr marL="457200" lvl="1" indent="-457200" algn="l">
              <a:buClr>
                <a:schemeClr val="accent1">
                  <a:lumMod val="75000"/>
                </a:schemeClr>
              </a:buClr>
              <a:buFont typeface="+mj-lt"/>
              <a:buAutoNum type="arabicPeriod"/>
            </a:pPr>
            <a:r>
              <a:rPr lang="en-US" altLang="zh-CN" sz="2000" b="1" dirty="0" smtClean="0">
                <a:latin typeface="Arial" panose="020B0604020202020204" pitchFamily="34" charset="0"/>
                <a:cs typeface="Arial" panose="020B0604020202020204" pitchFamily="34" charset="0"/>
              </a:rPr>
              <a:t>Hybrid:</a:t>
            </a:r>
            <a:r>
              <a:rPr lang="en-US" altLang="zh-CN" sz="2000" dirty="0" smtClean="0">
                <a:latin typeface="Arial" panose="020B0604020202020204" pitchFamily="34" charset="0"/>
                <a:cs typeface="Arial" panose="020B0604020202020204" pitchFamily="34" charset="0"/>
              </a:rPr>
              <a:t> Semantic </a:t>
            </a:r>
            <a:r>
              <a:rPr lang="en-US" altLang="zh-CN" sz="2000" dirty="0">
                <a:latin typeface="Arial" panose="020B0604020202020204" pitchFamily="34" charset="0"/>
                <a:cs typeface="Arial" panose="020B0604020202020204" pitchFamily="34" charset="0"/>
              </a:rPr>
              <a:t>gap between textual and visual </a:t>
            </a:r>
            <a:r>
              <a:rPr lang="en-US" altLang="zh-CN" sz="2000" dirty="0" smtClean="0">
                <a:latin typeface="Arial" panose="020B0604020202020204" pitchFamily="34" charset="0"/>
                <a:cs typeface="Arial" panose="020B0604020202020204" pitchFamily="34" charset="0"/>
              </a:rPr>
              <a:t>features</a:t>
            </a:r>
          </a:p>
          <a:p>
            <a:pPr marL="0" lvl="1" indent="0" algn="l">
              <a:buNone/>
            </a:pPr>
            <a:endParaRPr lang="en-US" altLang="zh-CN" sz="2000" dirty="0">
              <a:latin typeface="Arial" panose="020B0604020202020204" pitchFamily="34" charset="0"/>
              <a:cs typeface="Arial" panose="020B0604020202020204" pitchFamily="34" charset="0"/>
            </a:endParaRPr>
          </a:p>
          <a:p>
            <a:pPr marL="0" lvl="1" indent="0" algn="l">
              <a:buNone/>
            </a:pPr>
            <a:r>
              <a:rPr lang="en-US" altLang="zh-CN" sz="2000" dirty="0" smtClean="0">
                <a:latin typeface="Arial" panose="020B0604020202020204" pitchFamily="34" charset="0"/>
                <a:cs typeface="Arial" panose="020B0604020202020204" pitchFamily="34" charset="0"/>
              </a:rPr>
              <a:t>We focus on context-based approach but use different features in different ways</a:t>
            </a:r>
            <a:endParaRPr lang="en-US" altLang="zh-CN" sz="2000" dirty="0">
              <a:latin typeface="Arial" panose="020B0604020202020204" pitchFamily="34" charset="0"/>
              <a:cs typeface="Arial" panose="020B0604020202020204" pitchFamily="34" charset="0"/>
            </a:endParaRPr>
          </a:p>
          <a:p>
            <a:pPr marL="0" indent="0">
              <a:buNone/>
            </a:pPr>
            <a:endParaRPr lang="zh-CN" altLang="en-US" sz="2400" dirty="0"/>
          </a:p>
          <a:p>
            <a:endParaRPr lang="zh-CN" altLang="en-US" dirty="0"/>
          </a:p>
        </p:txBody>
      </p:sp>
      <p:sp>
        <p:nvSpPr>
          <p:cNvPr id="4" name="灯片编号占位符 3"/>
          <p:cNvSpPr>
            <a:spLocks noGrp="1"/>
          </p:cNvSpPr>
          <p:nvPr>
            <p:ph type="sldNum" sz="quarter" idx="12"/>
          </p:nvPr>
        </p:nvSpPr>
        <p:spPr/>
        <p:txBody>
          <a:bodyPr/>
          <a:lstStyle/>
          <a:p>
            <a:fld id="{6A5238FC-BF8F-44BD-809B-27C3F40AEC9A}" type="slidenum">
              <a:rPr lang="zh-CN" altLang="en-US" smtClean="0"/>
              <a:t>7</a:t>
            </a:fld>
            <a:endParaRPr lang="zh-CN" altLang="en-US"/>
          </a:p>
        </p:txBody>
      </p:sp>
      <p:pic>
        <p:nvPicPr>
          <p:cNvPr id="6" name="图片 5"/>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381951" y="1906744"/>
            <a:ext cx="4378514" cy="3065649"/>
          </a:xfrm>
          <a:prstGeom prst="rect">
            <a:avLst/>
          </a:prstGeom>
        </p:spPr>
      </p:pic>
      <p:sp>
        <p:nvSpPr>
          <p:cNvPr id="5" name="矩形 4"/>
          <p:cNvSpPr/>
          <p:nvPr/>
        </p:nvSpPr>
        <p:spPr>
          <a:xfrm>
            <a:off x="6166884" y="3030279"/>
            <a:ext cx="457200" cy="637954"/>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5566144" y="3030279"/>
            <a:ext cx="457200" cy="637954"/>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4" name="音频 13">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8318500" y="6032500"/>
            <a:ext cx="609600" cy="609600"/>
          </a:xfrm>
          <a:prstGeom prst="rect">
            <a:avLst/>
          </a:prstGeom>
        </p:spPr>
      </p:pic>
    </p:spTree>
    <p:custDataLst>
      <p:tags r:id="rId1"/>
    </p:custDataLst>
    <p:extLst>
      <p:ext uri="{BB962C8B-B14F-4D97-AF65-F5344CB8AC3E}">
        <p14:creationId xmlns:p14="http://schemas.microsoft.com/office/powerpoint/2010/main" val="2419331300"/>
      </p:ext>
    </p:extLst>
  </p:cSld>
  <p:clrMapOvr>
    <a:masterClrMapping/>
  </p:clrMapOvr>
  <mc:AlternateContent xmlns:mc="http://schemas.openxmlformats.org/markup-compatibility/2006">
    <mc:Choice xmlns:p14="http://schemas.microsoft.com/office/powerpoint/2010/main" Requires="p14">
      <p:transition spd="slow" p14:dur="2000" advTm="85573"/>
    </mc:Choice>
    <mc:Fallback>
      <p:transition spd="slow" advTm="855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500" fill="hold"/>
                                        <p:tgtEl>
                                          <p:spTgt spid="8"/>
                                        </p:tgtEl>
                                        <p:attrNameLst>
                                          <p:attrName>ppt_x</p:attrName>
                                        </p:attrNameLst>
                                      </p:cBhvr>
                                      <p:tavLst>
                                        <p:tav tm="0">
                                          <p:val>
                                            <p:strVal val="#ppt_x"/>
                                          </p:val>
                                        </p:tav>
                                        <p:tav tm="100000">
                                          <p:val>
                                            <p:strVal val="#ppt_x"/>
                                          </p:val>
                                        </p:tav>
                                      </p:tavLst>
                                    </p:anim>
                                    <p:anim calcmode="lin" valueType="num">
                                      <p:cBhvr additive="base">
                                        <p:cTn id="20" dur="500" fill="hold"/>
                                        <p:tgtEl>
                                          <p:spTgt spid="8"/>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5"/>
                                        </p:tgtEl>
                                        <p:attrNameLst>
                                          <p:attrName>style.visibility</p:attrName>
                                        </p:attrNameLst>
                                      </p:cBhvr>
                                      <p:to>
                                        <p:strVal val="visible"/>
                                      </p:to>
                                    </p:set>
                                    <p:anim calcmode="lin" valueType="num">
                                      <p:cBhvr additive="base">
                                        <p:cTn id="23" dur="500" fill="hold"/>
                                        <p:tgtEl>
                                          <p:spTgt spid="5"/>
                                        </p:tgtEl>
                                        <p:attrNameLst>
                                          <p:attrName>ppt_x</p:attrName>
                                        </p:attrNameLst>
                                      </p:cBhvr>
                                      <p:tavLst>
                                        <p:tav tm="0">
                                          <p:val>
                                            <p:strVal val="#ppt_x"/>
                                          </p:val>
                                        </p:tav>
                                        <p:tav tm="100000">
                                          <p:val>
                                            <p:strVal val="#ppt_x"/>
                                          </p:val>
                                        </p:tav>
                                      </p:tavLst>
                                    </p:anim>
                                    <p:anim calcmode="lin" valueType="num">
                                      <p:cBhvr additive="base">
                                        <p:cTn id="2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grpId="1" nodeType="clickEffect">
                                  <p:stCondLst>
                                    <p:cond delay="0"/>
                                  </p:stCondLst>
                                  <p:childTnLst>
                                    <p:set>
                                      <p:cBhvr>
                                        <p:cTn id="28" dur="1" fill="hold">
                                          <p:stCondLst>
                                            <p:cond delay="0"/>
                                          </p:stCondLst>
                                        </p:cTn>
                                        <p:tgtEl>
                                          <p:spTgt spid="8"/>
                                        </p:tgtEl>
                                        <p:attrNameLst>
                                          <p:attrName>style.visibility</p:attrName>
                                        </p:attrNameLst>
                                      </p:cBhvr>
                                      <p:to>
                                        <p:strVal val="hidden"/>
                                      </p:to>
                                    </p:set>
                                  </p:childTnLst>
                                </p:cTn>
                              </p:par>
                              <p:par>
                                <p:cTn id="29" presetID="1" presetClass="exit" presetSubtype="0" fill="hold" grpId="1" nodeType="withEffect">
                                  <p:stCondLst>
                                    <p:cond delay="0"/>
                                  </p:stCondLst>
                                  <p:childTnLst>
                                    <p:set>
                                      <p:cBhvr>
                                        <p:cTn id="30" dur="1" fill="hold">
                                          <p:stCondLst>
                                            <p:cond delay="0"/>
                                          </p:stCondLst>
                                        </p:cTn>
                                        <p:tgtEl>
                                          <p:spTgt spid="5"/>
                                        </p:tgtEl>
                                        <p:attrNameLst>
                                          <p:attrName>style.visibility</p:attrName>
                                        </p:attrNameLst>
                                      </p:cBhvr>
                                      <p:to>
                                        <p:strVal val="hidden"/>
                                      </p:to>
                                    </p:set>
                                  </p:childTnLst>
                                </p:cTn>
                              </p:par>
                            </p:childTnLst>
                          </p:cTn>
                        </p:par>
                        <p:par>
                          <p:cTn id="31" fill="hold">
                            <p:stCondLst>
                              <p:cond delay="0"/>
                            </p:stCondLst>
                            <p:childTnLst>
                              <p:par>
                                <p:cTn id="32" presetID="1" presetClass="entr" presetSubtype="0" fill="hold" nodeType="afterEffect">
                                  <p:stCondLst>
                                    <p:cond delay="0"/>
                                  </p:stCondLst>
                                  <p:childTnLst>
                                    <p:set>
                                      <p:cBhvr>
                                        <p:cTn id="33"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1" presetClass="entr" presetSubtype="0" fill="hold" nodeType="clickEffect">
                                  <p:stCondLst>
                                    <p:cond delay="0"/>
                                  </p:stCondLst>
                                  <p:childTnLst>
                                    <p:set>
                                      <p:cBhvr>
                                        <p:cTn id="37" dur="1" fill="hold">
                                          <p:stCondLst>
                                            <p:cond delay="0"/>
                                          </p:stCondLst>
                                        </p:cTn>
                                        <p:tgtEl>
                                          <p:spTgt spid="3">
                                            <p:txEl>
                                              <p:pRg st="2" end="2"/>
                                            </p:txEl>
                                          </p:spTgt>
                                        </p:tgtEl>
                                        <p:attrNameLst>
                                          <p:attrName>style.visibility</p:attrName>
                                        </p:attrNameLst>
                                      </p:cBhvr>
                                      <p:to>
                                        <p:strVal val="visible"/>
                                      </p:to>
                                    </p:set>
                                  </p:childTnLst>
                                </p:cTn>
                              </p:par>
                            </p:childTnLst>
                          </p:cTn>
                        </p:par>
                        <p:par>
                          <p:cTn id="38" fill="hold">
                            <p:stCondLst>
                              <p:cond delay="0"/>
                            </p:stCondLst>
                            <p:childTnLst>
                              <p:par>
                                <p:cTn id="39" presetID="10" presetClass="entr" presetSubtype="0" fill="hold" nodeType="afterEffect">
                                  <p:stCondLst>
                                    <p:cond delay="0"/>
                                  </p:stCondLst>
                                  <p:childTnLst>
                                    <p:set>
                                      <p:cBhvr>
                                        <p:cTn id="40" dur="1" fill="hold">
                                          <p:stCondLst>
                                            <p:cond delay="0"/>
                                          </p:stCondLst>
                                        </p:cTn>
                                        <p:tgtEl>
                                          <p:spTgt spid="3">
                                            <p:txEl>
                                              <p:pRg st="4" end="4"/>
                                            </p:txEl>
                                          </p:spTgt>
                                        </p:tgtEl>
                                        <p:attrNameLst>
                                          <p:attrName>style.visibility</p:attrName>
                                        </p:attrNameLst>
                                      </p:cBhvr>
                                      <p:to>
                                        <p:strVal val="visible"/>
                                      </p:to>
                                    </p:set>
                                    <p:animEffect transition="in" filter="fade">
                                      <p:cBhvr>
                                        <p:cTn id="41"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2" fill="hold" display="0">
                  <p:stCondLst>
                    <p:cond delay="indefinite"/>
                  </p:stCondLst>
                  <p:endCondLst>
                    <p:cond evt="onStopAudio" delay="0">
                      <p:tgtEl>
                        <p:sldTgt/>
                      </p:tgtEl>
                    </p:cond>
                  </p:endCondLst>
                </p:cTn>
                <p:tgtEl>
                  <p:spTgt spid="14"/>
                </p:tgtEl>
              </p:cMediaNode>
            </p:audio>
          </p:childTnLst>
        </p:cTn>
      </p:par>
    </p:tnLst>
    <p:bldLst>
      <p:bldP spid="5" grpId="0" animBg="1"/>
      <p:bldP spid="5" grpId="1" animBg="1"/>
      <p:bldP spid="8" grpId="0" animBg="1"/>
      <p:bldP spid="8" grpId="1"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Challenges</a:t>
            </a:r>
            <a:endParaRPr lang="zh-CN" altLang="en-US" dirty="0"/>
          </a:p>
        </p:txBody>
      </p:sp>
      <p:sp>
        <p:nvSpPr>
          <p:cNvPr id="3" name="内容占位符 2"/>
          <p:cNvSpPr>
            <a:spLocks noGrp="1"/>
          </p:cNvSpPr>
          <p:nvPr>
            <p:ph idx="1"/>
          </p:nvPr>
        </p:nvSpPr>
        <p:spPr/>
        <p:txBody>
          <a:bodyPr/>
          <a:lstStyle/>
          <a:p>
            <a:r>
              <a:rPr lang="en-US" altLang="zh-CN" dirty="0" smtClean="0"/>
              <a:t>What kinds of context should we use to distinguish different entities?</a:t>
            </a:r>
          </a:p>
          <a:p>
            <a:r>
              <a:rPr lang="en-US" altLang="zh-CN" dirty="0" smtClean="0"/>
              <a:t>How to make use of each kind of context?</a:t>
            </a:r>
          </a:p>
          <a:p>
            <a:r>
              <a:rPr lang="en-US" altLang="zh-CN" dirty="0" smtClean="0"/>
              <a:t>Could we generate representative terms for each cluster/entity?</a:t>
            </a:r>
            <a:endParaRPr lang="zh-CN" altLang="en-US" dirty="0"/>
          </a:p>
        </p:txBody>
      </p:sp>
      <p:sp>
        <p:nvSpPr>
          <p:cNvPr id="4" name="灯片编号占位符 3"/>
          <p:cNvSpPr>
            <a:spLocks noGrp="1"/>
          </p:cNvSpPr>
          <p:nvPr>
            <p:ph type="sldNum" sz="quarter" idx="12"/>
          </p:nvPr>
        </p:nvSpPr>
        <p:spPr/>
        <p:txBody>
          <a:bodyPr/>
          <a:lstStyle/>
          <a:p>
            <a:fld id="{6A5238FC-BF8F-44BD-809B-27C3F40AEC9A}" type="slidenum">
              <a:rPr lang="zh-CN" altLang="en-US" smtClean="0"/>
              <a:t>8</a:t>
            </a:fld>
            <a:endParaRPr lang="zh-CN" altLang="en-US"/>
          </a:p>
        </p:txBody>
      </p:sp>
      <p:pic>
        <p:nvPicPr>
          <p:cNvPr id="8" name="音频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929286754"/>
      </p:ext>
    </p:extLst>
  </p:cSld>
  <p:clrMapOvr>
    <a:masterClrMapping/>
  </p:clrMapOvr>
  <mc:AlternateContent xmlns:mc="http://schemas.openxmlformats.org/markup-compatibility/2006">
    <mc:Choice xmlns:p14="http://schemas.microsoft.com/office/powerpoint/2010/main" Requires="p14">
      <p:transition spd="slow" p14:dur="2000" advTm="27090"/>
    </mc:Choice>
    <mc:Fallback>
      <p:transition spd="slow" advTm="270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9.7|9.9|13.3"/>
</p:tagLst>
</file>

<file path=ppt/tags/tag10.xml><?xml version="1.0" encoding="utf-8"?>
<p:tagLst xmlns:a="http://schemas.openxmlformats.org/drawingml/2006/main" xmlns:r="http://schemas.openxmlformats.org/officeDocument/2006/relationships" xmlns:p="http://schemas.openxmlformats.org/presentationml/2006/main">
  <p:tag name="TIMING" val="|4.4|14.4|7.5"/>
</p:tagLst>
</file>

<file path=ppt/tags/tag11.xml><?xml version="1.0" encoding="utf-8"?>
<p:tagLst xmlns:a="http://schemas.openxmlformats.org/drawingml/2006/main" xmlns:r="http://schemas.openxmlformats.org/officeDocument/2006/relationships" xmlns:p="http://schemas.openxmlformats.org/presentationml/2006/main">
  <p:tag name="TIMING" val="|6.2|1.2|13|7.6|3.7|0.7|7.4|15.2|2.3|5.8"/>
</p:tagLst>
</file>

<file path=ppt/tags/tag12.xml><?xml version="1.0" encoding="utf-8"?>
<p:tagLst xmlns:a="http://schemas.openxmlformats.org/drawingml/2006/main" xmlns:r="http://schemas.openxmlformats.org/officeDocument/2006/relationships" xmlns:p="http://schemas.openxmlformats.org/presentationml/2006/main">
  <p:tag name="TIMING" val="|5.6|1.7|19|5.1|39.2|1.3"/>
</p:tagLst>
</file>

<file path=ppt/tags/tag13.xml><?xml version="1.0" encoding="utf-8"?>
<p:tagLst xmlns:a="http://schemas.openxmlformats.org/drawingml/2006/main" xmlns:r="http://schemas.openxmlformats.org/officeDocument/2006/relationships" xmlns:p="http://schemas.openxmlformats.org/presentationml/2006/main">
  <p:tag name="TIMING" val="|4.7|1.6|3.7|0.8"/>
</p:tagLst>
</file>

<file path=ppt/tags/tag14.xml><?xml version="1.0" encoding="utf-8"?>
<p:tagLst xmlns:a="http://schemas.openxmlformats.org/drawingml/2006/main" xmlns:r="http://schemas.openxmlformats.org/officeDocument/2006/relationships" xmlns:p="http://schemas.openxmlformats.org/presentationml/2006/main">
  <p:tag name="TIMING" val="|3.6|1.7|1.2|0.9|1.5"/>
</p:tagLst>
</file>

<file path=ppt/tags/tag15.xml><?xml version="1.0" encoding="utf-8"?>
<p:tagLst xmlns:a="http://schemas.openxmlformats.org/drawingml/2006/main" xmlns:r="http://schemas.openxmlformats.org/officeDocument/2006/relationships" xmlns:p="http://schemas.openxmlformats.org/presentationml/2006/main">
  <p:tag name="TIMING" val="|0.8|5|2|3|1.5|2"/>
</p:tagLst>
</file>

<file path=ppt/tags/tag16.xml><?xml version="1.0" encoding="utf-8"?>
<p:tagLst xmlns:a="http://schemas.openxmlformats.org/drawingml/2006/main" xmlns:r="http://schemas.openxmlformats.org/officeDocument/2006/relationships" xmlns:p="http://schemas.openxmlformats.org/presentationml/2006/main">
  <p:tag name="TIMING" val="|12.6|11.3|5.3|10.9|7.3|14.1"/>
</p:tagLst>
</file>

<file path=ppt/tags/tag2.xml><?xml version="1.0" encoding="utf-8"?>
<p:tagLst xmlns:a="http://schemas.openxmlformats.org/drawingml/2006/main" xmlns:r="http://schemas.openxmlformats.org/officeDocument/2006/relationships" xmlns:p="http://schemas.openxmlformats.org/presentationml/2006/main">
  <p:tag name="TIMING" val="|3.9|0.9|16.7|18.3|1.7"/>
</p:tagLst>
</file>

<file path=ppt/tags/tag3.xml><?xml version="1.0" encoding="utf-8"?>
<p:tagLst xmlns:a="http://schemas.openxmlformats.org/drawingml/2006/main" xmlns:r="http://schemas.openxmlformats.org/officeDocument/2006/relationships" xmlns:p="http://schemas.openxmlformats.org/presentationml/2006/main">
  <p:tag name="TIMING" val="|4.3|9.1|3.4|9.1|9.9|14|10.4"/>
</p:tagLst>
</file>

<file path=ppt/tags/tag4.xml><?xml version="1.0" encoding="utf-8"?>
<p:tagLst xmlns:a="http://schemas.openxmlformats.org/drawingml/2006/main" xmlns:r="http://schemas.openxmlformats.org/officeDocument/2006/relationships" xmlns:p="http://schemas.openxmlformats.org/presentationml/2006/main">
  <p:tag name="TIMING" val="|2.2|2.2|12.7|16.8|13.8"/>
</p:tagLst>
</file>

<file path=ppt/tags/tag5.xml><?xml version="1.0" encoding="utf-8"?>
<p:tagLst xmlns:a="http://schemas.openxmlformats.org/drawingml/2006/main" xmlns:r="http://schemas.openxmlformats.org/officeDocument/2006/relationships" xmlns:p="http://schemas.openxmlformats.org/presentationml/2006/main">
  <p:tag name="TIMING" val="|34.9"/>
</p:tagLst>
</file>

<file path=ppt/tags/tag6.xml><?xml version="1.0" encoding="utf-8"?>
<p:tagLst xmlns:a="http://schemas.openxmlformats.org/drawingml/2006/main" xmlns:r="http://schemas.openxmlformats.org/officeDocument/2006/relationships" xmlns:p="http://schemas.openxmlformats.org/presentationml/2006/main">
  <p:tag name="TIMING" val="|8.7|5.4|4.8|9|4.6|4.4"/>
</p:tagLst>
</file>

<file path=ppt/tags/tag7.xml><?xml version="1.0" encoding="utf-8"?>
<p:tagLst xmlns:a="http://schemas.openxmlformats.org/drawingml/2006/main" xmlns:r="http://schemas.openxmlformats.org/officeDocument/2006/relationships" xmlns:p="http://schemas.openxmlformats.org/presentationml/2006/main">
  <p:tag name="TIMING" val="|6.3|1|1.2|9.1"/>
</p:tagLst>
</file>

<file path=ppt/tags/tag8.xml><?xml version="1.0" encoding="utf-8"?>
<p:tagLst xmlns:a="http://schemas.openxmlformats.org/drawingml/2006/main" xmlns:r="http://schemas.openxmlformats.org/officeDocument/2006/relationships" xmlns:p="http://schemas.openxmlformats.org/presentationml/2006/main">
  <p:tag name="TIMING" val="|34.5|8|1.4|0.8|3.4"/>
</p:tagLst>
</file>

<file path=ppt/tags/tag9.xml><?xml version="1.0" encoding="utf-8"?>
<p:tagLst xmlns:a="http://schemas.openxmlformats.org/drawingml/2006/main" xmlns:r="http://schemas.openxmlformats.org/officeDocument/2006/relationships" xmlns:p="http://schemas.openxmlformats.org/presentationml/2006/main">
  <p:tag name="TIMING" val="|7.4|3|5.8|7.8|1.9"/>
</p:tagLst>
</file>

<file path=ppt/theme/theme1.xml><?xml version="1.0" encoding="utf-8"?>
<a:theme xmlns:a="http://schemas.openxmlformats.org/drawingml/2006/main" name="A000120140530A46PPBG">
  <a:themeElements>
    <a:clrScheme name="自定义 10">
      <a:dk1>
        <a:srgbClr val="47494B"/>
      </a:dk1>
      <a:lt1>
        <a:srgbClr val="FFFFFF"/>
      </a:lt1>
      <a:dk2>
        <a:srgbClr val="454749"/>
      </a:dk2>
      <a:lt2>
        <a:srgbClr val="EAF5FC"/>
      </a:lt2>
      <a:accent1>
        <a:srgbClr val="2D9C9F"/>
      </a:accent1>
      <a:accent2>
        <a:srgbClr val="87AD83"/>
      </a:accent2>
      <a:accent3>
        <a:srgbClr val="5FACC0"/>
      </a:accent3>
      <a:accent4>
        <a:srgbClr val="B5C2D3"/>
      </a:accent4>
      <a:accent5>
        <a:srgbClr val="84ADE4"/>
      </a:accent5>
      <a:accent6>
        <a:srgbClr val="FFC000"/>
      </a:accent6>
      <a:hlink>
        <a:srgbClr val="00B0F0"/>
      </a:hlink>
      <a:folHlink>
        <a:srgbClr val="AFB2B4"/>
      </a:folHlink>
    </a:clrScheme>
    <a:fontScheme name="自定义 15">
      <a:majorFont>
        <a:latin typeface="Times New Roman"/>
        <a:ea typeface="微软雅黑"/>
        <a:cs typeface=""/>
      </a:majorFont>
      <a:minorFont>
        <a:latin typeface="Calibri"/>
        <a:ea typeface="幼圆"/>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none" rtlCol="0">
        <a:spAutoFit/>
      </a:bodyPr>
      <a:lstStyle>
        <a:defPPr>
          <a:lnSpc>
            <a:spcPct val="130000"/>
          </a:lnSpc>
          <a:defRPr sz="1400" dirty="0" smtClean="0">
            <a:latin typeface="Arial" panose="020B0604020202020204" pitchFamily="34" charset="0"/>
            <a:ea typeface="微软雅黑" panose="020B0503020204020204" pitchFamily="34" charset="-122"/>
          </a:defRPr>
        </a:defPPr>
      </a:lstStyle>
    </a:txDef>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538ff42205acf</Template>
  <TotalTime>821</TotalTime>
  <Words>1702</Words>
  <Application>Microsoft Office PowerPoint</Application>
  <PresentationFormat>全屏显示(4:3)</PresentationFormat>
  <Paragraphs>370</Paragraphs>
  <Slides>29</Slides>
  <Notes>20</Notes>
  <HiddenSlides>0</HiddenSlides>
  <MMClips>29</MMClips>
  <ScaleCrop>false</ScaleCrop>
  <HeadingPairs>
    <vt:vector size="6" baseType="variant">
      <vt:variant>
        <vt:lpstr>主题</vt:lpstr>
      </vt:variant>
      <vt:variant>
        <vt:i4>1</vt:i4>
      </vt:variant>
      <vt:variant>
        <vt:lpstr>嵌入 OLE 服务器</vt:lpstr>
      </vt:variant>
      <vt:variant>
        <vt:i4>1</vt:i4>
      </vt:variant>
      <vt:variant>
        <vt:lpstr>幻灯片标题</vt:lpstr>
      </vt:variant>
      <vt:variant>
        <vt:i4>29</vt:i4>
      </vt:variant>
    </vt:vector>
  </HeadingPairs>
  <TitlesOfParts>
    <vt:vector size="31" baseType="lpstr">
      <vt:lpstr>A000120140530A46PPBG</vt:lpstr>
      <vt:lpstr>Image</vt:lpstr>
      <vt:lpstr>Clustering Image Search Results by Entity Disambiguation</vt:lpstr>
      <vt:lpstr>Outline</vt:lpstr>
      <vt:lpstr>Motivation of Image Search Result Clustering</vt:lpstr>
      <vt:lpstr>Image Search Result</vt:lpstr>
      <vt:lpstr>Clustered Image Search Result</vt:lpstr>
      <vt:lpstr>Existing Image Clustering Techniques</vt:lpstr>
      <vt:lpstr>Existing Techniques</vt:lpstr>
      <vt:lpstr>Problems in these techniques</vt:lpstr>
      <vt:lpstr>Challenges</vt:lpstr>
      <vt:lpstr>Tri-Stage Clustering Framework</vt:lpstr>
      <vt:lpstr>Blueprint</vt:lpstr>
      <vt:lpstr>Context Extraction</vt:lpstr>
      <vt:lpstr>Context Extraction</vt:lpstr>
      <vt:lpstr>Conceptualization using Wikipedia</vt:lpstr>
      <vt:lpstr>Context representation</vt:lpstr>
      <vt:lpstr>Hierarchical Agglomerative Clustering (HAC)</vt:lpstr>
      <vt:lpstr>HAC with cluster conceptualization (HAC_CC)</vt:lpstr>
      <vt:lpstr>Tri-Stage Clustering (TSC)</vt:lpstr>
      <vt:lpstr>Tri-Stage Clustering (TSC)</vt:lpstr>
      <vt:lpstr>Tri-Stage Clustering (TSC)</vt:lpstr>
      <vt:lpstr>Tri-Stage Clustering (TSC)</vt:lpstr>
      <vt:lpstr>A Running Example</vt:lpstr>
      <vt:lpstr>Evaluation</vt:lpstr>
      <vt:lpstr>Data</vt:lpstr>
      <vt:lpstr>Evaluation Metrics</vt:lpstr>
      <vt:lpstr>Evaluation of Components</vt:lpstr>
      <vt:lpstr>Evaluation against Peers</vt:lpstr>
      <vt:lpstr>Quality of Conceptualization</vt:lpstr>
      <vt:lpstr>Thank you for your attention!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Kaiqi Zhao</dc:creator>
  <cp:lastModifiedBy>Kaiqi Zhao</cp:lastModifiedBy>
  <cp:revision>160</cp:revision>
  <dcterms:created xsi:type="dcterms:W3CDTF">2014-08-22T07:02:20Z</dcterms:created>
  <dcterms:modified xsi:type="dcterms:W3CDTF">2014-09-05T14:29:51Z</dcterms:modified>
</cp:coreProperties>
</file>

<file path=docProps/thumbnail.jpeg>
</file>